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9" r:id="rId1"/>
  </p:sldMasterIdLst>
  <p:notesMasterIdLst>
    <p:notesMasterId r:id="rId53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5" r:id="rId11"/>
    <p:sldId id="306" r:id="rId12"/>
    <p:sldId id="257" r:id="rId13"/>
    <p:sldId id="258" r:id="rId14"/>
    <p:sldId id="259" r:id="rId15"/>
    <p:sldId id="260" r:id="rId16"/>
    <p:sldId id="261" r:id="rId17"/>
    <p:sldId id="262" r:id="rId18"/>
    <p:sldId id="302" r:id="rId19"/>
    <p:sldId id="263" r:id="rId20"/>
    <p:sldId id="264" r:id="rId21"/>
    <p:sldId id="265" r:id="rId22"/>
    <p:sldId id="266" r:id="rId23"/>
    <p:sldId id="270" r:id="rId24"/>
    <p:sldId id="267" r:id="rId25"/>
    <p:sldId id="268" r:id="rId26"/>
    <p:sldId id="26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9" r:id="rId45"/>
    <p:sldId id="290" r:id="rId46"/>
    <p:sldId id="301" r:id="rId47"/>
    <p:sldId id="291" r:id="rId48"/>
    <p:sldId id="292" r:id="rId49"/>
    <p:sldId id="288" r:id="rId50"/>
    <p:sldId id="300" r:id="rId51"/>
    <p:sldId id="30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300"/>
    <a:srgbClr val="429CFF"/>
    <a:srgbClr val="632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B8858C-8302-2546-8DB9-11CB9E29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96A64E-FA80-3742-8BF3-8F1D8A9018E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42057E-8E03-6940-AFF7-DB0A2D29BF6A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7F4FC3-7CE0-DB4A-A171-9E9A7E1BBCB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Human epidermal growth factor receptor 2 + 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F092D7-75A0-484A-82F9-8F0D89036062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FA0C5-953A-514F-805A-B9AA8ABA917F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747651-729E-1E4B-AED5-B39EA87AE8F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2BF315-6084-FC42-830A-AEEA1CD6E57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620FA1-A3EB-154A-B048-B8451655E3A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457230-B4D4-0F44-A542-A10345B4B44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2D1F3-EEAF-554B-8E0A-55073385FDF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F84F5-7A95-CF44-8D70-61D7C43035D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C44207-AC85-374C-ABBB-F41BD196C7E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FB010-EDB5-8241-90AF-BC18A98030C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nner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2055" r="16055" b="-2055"/>
          <a:stretch>
            <a:fillRect/>
          </a:stretch>
        </p:blipFill>
        <p:spPr bwMode="auto">
          <a:xfrm>
            <a:off x="0" y="-2286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12 w 95"/>
              <a:gd name="T1" fmla="*/ 2948 h 3052"/>
              <a:gd name="T2" fmla="*/ 26 w 95"/>
              <a:gd name="T3" fmla="*/ 2736 h 3052"/>
              <a:gd name="T4" fmla="*/ 44 w 95"/>
              <a:gd name="T5" fmla="*/ 2426 h 3052"/>
              <a:gd name="T6" fmla="*/ 28 w 95"/>
              <a:gd name="T7" fmla="*/ 2676 h 3052"/>
              <a:gd name="T8" fmla="*/ 48 w 95"/>
              <a:gd name="T9" fmla="*/ 2456 h 3052"/>
              <a:gd name="T10" fmla="*/ 54 w 95"/>
              <a:gd name="T11" fmla="*/ 2184 h 3052"/>
              <a:gd name="T12" fmla="*/ 55 w 95"/>
              <a:gd name="T13" fmla="*/ 1854 h 3052"/>
              <a:gd name="T14" fmla="*/ 59 w 95"/>
              <a:gd name="T15" fmla="*/ 1786 h 3052"/>
              <a:gd name="T16" fmla="*/ 55 w 95"/>
              <a:gd name="T17" fmla="*/ 2068 h 3052"/>
              <a:gd name="T18" fmla="*/ 56 w 95"/>
              <a:gd name="T19" fmla="*/ 2374 h 3052"/>
              <a:gd name="T20" fmla="*/ 58 w 95"/>
              <a:gd name="T21" fmla="*/ 1974 h 3052"/>
              <a:gd name="T22" fmla="*/ 60 w 95"/>
              <a:gd name="T23" fmla="*/ 2242 h 3052"/>
              <a:gd name="T24" fmla="*/ 54 w 95"/>
              <a:gd name="T25" fmla="*/ 2426 h 3052"/>
              <a:gd name="T26" fmla="*/ 62 w 95"/>
              <a:gd name="T27" fmla="*/ 2348 h 3052"/>
              <a:gd name="T28" fmla="*/ 68 w 95"/>
              <a:gd name="T29" fmla="*/ 1900 h 3052"/>
              <a:gd name="T30" fmla="*/ 68 w 95"/>
              <a:gd name="T31" fmla="*/ 1732 h 3052"/>
              <a:gd name="T32" fmla="*/ 72 w 95"/>
              <a:gd name="T33" fmla="*/ 1672 h 3052"/>
              <a:gd name="T34" fmla="*/ 80 w 95"/>
              <a:gd name="T35" fmla="*/ 1570 h 3052"/>
              <a:gd name="T36" fmla="*/ 88 w 95"/>
              <a:gd name="T37" fmla="*/ 1492 h 3052"/>
              <a:gd name="T38" fmla="*/ 91 w 95"/>
              <a:gd name="T39" fmla="*/ 1442 h 3052"/>
              <a:gd name="T40" fmla="*/ 93 w 95"/>
              <a:gd name="T41" fmla="*/ 1390 h 3052"/>
              <a:gd name="T42" fmla="*/ 86 w 95"/>
              <a:gd name="T43" fmla="*/ 1320 h 3052"/>
              <a:gd name="T44" fmla="*/ 75 w 95"/>
              <a:gd name="T45" fmla="*/ 1198 h 3052"/>
              <a:gd name="T46" fmla="*/ 66 w 95"/>
              <a:gd name="T47" fmla="*/ 1032 h 3052"/>
              <a:gd name="T48" fmla="*/ 63 w 95"/>
              <a:gd name="T49" fmla="*/ 830 h 3052"/>
              <a:gd name="T50" fmla="*/ 60 w 95"/>
              <a:gd name="T51" fmla="*/ 662 h 3052"/>
              <a:gd name="T52" fmla="*/ 51 w 95"/>
              <a:gd name="T53" fmla="*/ 444 h 3052"/>
              <a:gd name="T54" fmla="*/ 54 w 95"/>
              <a:gd name="T55" fmla="*/ 304 h 3052"/>
              <a:gd name="T56" fmla="*/ 54 w 95"/>
              <a:gd name="T57" fmla="*/ 262 h 3052"/>
              <a:gd name="T58" fmla="*/ 58 w 95"/>
              <a:gd name="T59" fmla="*/ 236 h 3052"/>
              <a:gd name="T60" fmla="*/ 63 w 95"/>
              <a:gd name="T61" fmla="*/ 190 h 3052"/>
              <a:gd name="T62" fmla="*/ 64 w 95"/>
              <a:gd name="T63" fmla="*/ 68 h 3052"/>
              <a:gd name="T64" fmla="*/ 60 w 95"/>
              <a:gd name="T65" fmla="*/ 36 h 3052"/>
              <a:gd name="T66" fmla="*/ 52 w 95"/>
              <a:gd name="T67" fmla="*/ 26 h 3052"/>
              <a:gd name="T68" fmla="*/ 39 w 95"/>
              <a:gd name="T69" fmla="*/ 0 h 3052"/>
              <a:gd name="T70" fmla="*/ 26 w 95"/>
              <a:gd name="T71" fmla="*/ 68 h 3052"/>
              <a:gd name="T72" fmla="*/ 22 w 95"/>
              <a:gd name="T73" fmla="*/ 56 h 3052"/>
              <a:gd name="T74" fmla="*/ 16 w 95"/>
              <a:gd name="T75" fmla="*/ 80 h 3052"/>
              <a:gd name="T76" fmla="*/ 5 w 95"/>
              <a:gd name="T77" fmla="*/ 134 h 3052"/>
              <a:gd name="T78" fmla="*/ 0 w 95"/>
              <a:gd name="T79" fmla="*/ 274 h 3052"/>
              <a:gd name="T80" fmla="*/ 7 w 95"/>
              <a:gd name="T81" fmla="*/ 374 h 3052"/>
              <a:gd name="T82" fmla="*/ 14 w 95"/>
              <a:gd name="T83" fmla="*/ 404 h 3052"/>
              <a:gd name="T84" fmla="*/ 20 w 95"/>
              <a:gd name="T85" fmla="*/ 544 h 3052"/>
              <a:gd name="T86" fmla="*/ 26 w 95"/>
              <a:gd name="T87" fmla="*/ 584 h 3052"/>
              <a:gd name="T88" fmla="*/ 38 w 95"/>
              <a:gd name="T89" fmla="*/ 740 h 3052"/>
              <a:gd name="T90" fmla="*/ 41 w 95"/>
              <a:gd name="T91" fmla="*/ 952 h 3052"/>
              <a:gd name="T92" fmla="*/ 50 w 95"/>
              <a:gd name="T93" fmla="*/ 1282 h 3052"/>
              <a:gd name="T94" fmla="*/ 55 w 95"/>
              <a:gd name="T95" fmla="*/ 1500 h 3052"/>
              <a:gd name="T96" fmla="*/ 38 w 95"/>
              <a:gd name="T97" fmla="*/ 1786 h 3052"/>
              <a:gd name="T98" fmla="*/ 40 w 95"/>
              <a:gd name="T99" fmla="*/ 2148 h 3052"/>
              <a:gd name="T100" fmla="*/ 37 w 95"/>
              <a:gd name="T101" fmla="*/ 2438 h 3052"/>
              <a:gd name="T102" fmla="*/ 22 w 95"/>
              <a:gd name="T103" fmla="*/ 2692 h 3052"/>
              <a:gd name="T104" fmla="*/ 5 w 95"/>
              <a:gd name="T105" fmla="*/ 2936 h 3052"/>
              <a:gd name="T106" fmla="*/ 2 w 95"/>
              <a:gd name="T107" fmla="*/ 3032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 b="1">
                <a:solidFill>
                  <a:srgbClr val="D52300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altLang="ja-JP" dirty="0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28" charset="2"/>
              <a:buNone/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ja-JP" dirty="0"/>
              <a:t>Click to edit Master subtitle style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FFEFD5BB-BE49-DA42-80EE-86301FD31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911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CB0C-DFFE-FE4E-A151-D4AC3E8585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7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6F6D-BE22-0946-AA86-DFB8C1D88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1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52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8FA71-752D-C845-8347-D0E56BF423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08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7233-31E9-544C-8387-43B15066AE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87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1751-57D6-D640-B09D-AFCE55F665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4DD2-C21C-3E40-9232-D5116EAC37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449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882C-C14A-B043-AB64-7EAA0927EB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645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6040-A76A-924C-B828-F3D9FEA2EC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455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8D96-36AA-A349-82B7-4714578429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34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1E2ED-22BD-7043-9448-80F09058E9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5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anneror.jpg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3" r="33157"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u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u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u="none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1FDD9D4-DA71-904C-8AE7-D8921539BE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+mj-lt"/>
          <a:ea typeface="+mj-ea"/>
          <a:cs typeface="Osak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Helvetica" pitchFamily="-128" charset="0"/>
          <a:ea typeface="Osaka" pitchFamily="-128" charset="-128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Helvetica" pitchFamily="-128" charset="0"/>
          <a:ea typeface="Osaka" pitchFamily="-128" charset="-128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Helvetica" pitchFamily="-128" charset="0"/>
          <a:ea typeface="Osaka" pitchFamily="-128" charset="-128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Helvetica" pitchFamily="-128" charset="0"/>
          <a:ea typeface="Osaka" pitchFamily="-128" charset="-128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9pPr>
    </p:titleStyle>
    <p:bodyStyle>
      <a:lvl1pPr marL="558800" indent="-4572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Blip>
          <a:blip r:embed="rId14"/>
        </a:buBlip>
        <a:defRPr kumimoji="1" sz="3200">
          <a:solidFill>
            <a:schemeClr val="bg1"/>
          </a:solidFill>
          <a:latin typeface="+mn-lt"/>
          <a:ea typeface="+mn-ea"/>
          <a:cs typeface="Osaka" charset="0"/>
        </a:defRPr>
      </a:lvl1pPr>
      <a:lvl2pPr marL="1025525" indent="-4572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Blip>
          <a:blip r:embed="rId14"/>
        </a:buBlip>
        <a:defRPr kumimoji="1" sz="2800">
          <a:solidFill>
            <a:schemeClr val="bg1"/>
          </a:solidFill>
          <a:latin typeface="+mn-lt"/>
          <a:ea typeface="+mn-ea"/>
          <a:cs typeface="Osaka" charset="0"/>
        </a:defRPr>
      </a:lvl2pPr>
      <a:lvl3pPr marL="13970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Blip>
          <a:blip r:embed="rId14"/>
        </a:buBlip>
        <a:defRPr kumimoji="1" sz="2400">
          <a:solidFill>
            <a:schemeClr val="bg1"/>
          </a:solidFill>
          <a:latin typeface="+mn-lt"/>
          <a:ea typeface="+mn-ea"/>
          <a:cs typeface="Osaka" charset="0"/>
        </a:defRPr>
      </a:lvl3pPr>
      <a:lvl4pPr marL="188595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Blip>
          <a:blip r:embed="rId14"/>
        </a:buBlip>
        <a:defRPr kumimoji="1" sz="2000">
          <a:solidFill>
            <a:schemeClr val="bg1"/>
          </a:solidFill>
          <a:latin typeface="+mn-lt"/>
          <a:ea typeface="+mn-ea"/>
          <a:cs typeface="Osaka" charset="0"/>
        </a:defRPr>
      </a:lvl4pPr>
      <a:lvl5pPr marL="2395538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2000">
          <a:solidFill>
            <a:schemeClr val="bg1"/>
          </a:solidFill>
          <a:latin typeface="+mn-lt"/>
          <a:ea typeface="+mn-ea"/>
          <a:cs typeface="Osaka" charset="0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kumimoji="0" lang="en-US" sz="6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 charset="0"/>
                <a:ea typeface="Osaka" charset="0"/>
              </a:rPr>
              <a:t>Cancer Biology</a:t>
            </a:r>
            <a:endParaRPr kumimoji="0" lang="en-US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" charset="0"/>
              <a:ea typeface="Osaka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kumimoji="0" lang="en-US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Osaka" charset="0"/>
              </a:rPr>
              <a:t>Stephen </a:t>
            </a:r>
            <a:r>
              <a:rPr kumimoji="0" lang="en-US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Osaka" charset="0"/>
              </a:rPr>
              <a:t>Riechens</a:t>
            </a:r>
            <a:r>
              <a:rPr kumimoji="0" lang="en-US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Osaka" charset="0"/>
              </a:rPr>
              <a:t> PA-C</a:t>
            </a:r>
          </a:p>
          <a:p>
            <a:pPr eaLnBrk="1" hangingPunct="1">
              <a:buFont typeface="Wingdings" charset="0"/>
              <a:buNone/>
              <a:defRPr/>
            </a:pPr>
            <a:r>
              <a:rPr kumimoji="0" lang="en-US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Osaka" charset="0"/>
              </a:rPr>
              <a:t>Feb.2011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>
                <a:latin typeface="Arial" charset="0"/>
                <a:ea typeface="Osaka" charset="0"/>
              </a:rPr>
              <a:t>2006 Estimated US Cancer Cases*</a:t>
            </a: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46113" y="1939925"/>
            <a:ext cx="308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09600" y="1905000"/>
            <a:ext cx="2438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Prostate	                33%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Lung &amp; bronchus	13%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Colon &amp; rectum	10%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Urinary bladder	6%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Melanoma of skin	5%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Non-Hodgkin	4%                      lymphoma	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Kidney	                3%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Oral cavity	3%	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Leukemia	                3%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Pancreas	                2%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All Other Sites       18%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100" b="1">
                <a:solidFill>
                  <a:srgbClr val="D52300"/>
                </a:solidFill>
              </a:rPr>
              <a:t>Men 720,280</a:t>
            </a:r>
            <a:endParaRPr lang="en-US" sz="1700" u="none">
              <a:solidFill>
                <a:srgbClr val="D52300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886200" y="1905000"/>
            <a:ext cx="292735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31%	Breast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12%	Lung &amp; bronchus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11%	Colon &amp; rectum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6%	Uterine corpus 	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4%	Non-Hodgkin</a:t>
            </a:r>
            <a:br>
              <a:rPr lang="en-US" sz="1600" u="none">
                <a:solidFill>
                  <a:schemeClr val="bg1"/>
                </a:solidFill>
              </a:rPr>
            </a:br>
            <a:r>
              <a:rPr lang="en-US" sz="1600" u="none">
                <a:solidFill>
                  <a:schemeClr val="bg1"/>
                </a:solidFill>
              </a:rPr>
              <a:t>                lymphoma 	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4%	Melanoma of skin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3%         Thyroid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3%	Ovary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2%	Urinary bladder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 2%	Pancreas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none">
                <a:solidFill>
                  <a:schemeClr val="bg1"/>
                </a:solidFill>
              </a:rPr>
              <a:t> 22%	All Other Sites</a:t>
            </a:r>
          </a:p>
          <a:p>
            <a:r>
              <a:rPr lang="en-US" sz="2000" b="1">
                <a:solidFill>
                  <a:srgbClr val="D52300"/>
                </a:solidFill>
              </a:rPr>
              <a:t>Women 679,510</a:t>
            </a:r>
            <a:endParaRPr lang="en-US">
              <a:solidFill>
                <a:srgbClr val="D52300"/>
              </a:solidFill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676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67700" cy="1524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latin typeface="Arial" charset="0"/>
                <a:ea typeface="Osaka" charset="0"/>
              </a:rPr>
              <a:t>Five-year Relative Survival (%)* during Three Time Periods By Cancer Site</a:t>
            </a:r>
            <a:br>
              <a:rPr lang="en-US" sz="2400">
                <a:latin typeface="Arial" charset="0"/>
                <a:ea typeface="Osaka" charset="0"/>
              </a:rPr>
            </a:br>
            <a:r>
              <a:rPr lang="en-US" sz="3000">
                <a:latin typeface="Arial" charset="0"/>
                <a:ea typeface="Osaka" charset="0"/>
              </a:rPr>
              <a:t>                       </a:t>
            </a:r>
            <a:r>
              <a:rPr lang="en-US" sz="2300" u="sng">
                <a:latin typeface="Arial" charset="0"/>
                <a:ea typeface="Osaka" charset="0"/>
              </a:rPr>
              <a:t>74-76</a:t>
            </a:r>
            <a:r>
              <a:rPr lang="en-US" sz="2300">
                <a:latin typeface="Arial" charset="0"/>
                <a:ea typeface="Osaka" charset="0"/>
              </a:rPr>
              <a:t>  </a:t>
            </a:r>
            <a:r>
              <a:rPr lang="en-US" sz="2300" u="sng">
                <a:latin typeface="Arial" charset="0"/>
                <a:ea typeface="Osaka" charset="0"/>
              </a:rPr>
              <a:t>83-85</a:t>
            </a:r>
            <a:r>
              <a:rPr lang="en-US" sz="2300">
                <a:latin typeface="Arial" charset="0"/>
                <a:ea typeface="Osaka" charset="0"/>
              </a:rPr>
              <a:t>  </a:t>
            </a:r>
            <a:r>
              <a:rPr lang="en-US" sz="2300" u="sng">
                <a:latin typeface="Arial" charset="0"/>
                <a:ea typeface="Osaka" charset="0"/>
              </a:rPr>
              <a:t>95-2001</a:t>
            </a:r>
            <a:endParaRPr lang="en-US" sz="3000">
              <a:latin typeface="Arial" charset="0"/>
              <a:ea typeface="Osaka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096000" cy="495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All sites	            50       53        65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Breast (female)	75	78	88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Colon 	            50	58	64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Leukemia	            34	41	48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Lung and bronchus12	14	15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Melanoma    	80	85	92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Non-Hodgkin 	47	54	60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Ovary	            37	41	45          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Pancreas	              3	  3 	  5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Prostate	            67	75      100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Rectum	            49	55	65</a:t>
            </a:r>
          </a:p>
          <a:p>
            <a:pPr eaLnBrk="1" hangingPunct="1">
              <a:lnSpc>
                <a:spcPct val="85000"/>
              </a:lnSpc>
              <a:spcBef>
                <a:spcPts val="925"/>
              </a:spcBef>
            </a:pPr>
            <a:r>
              <a:rPr lang="en-US" sz="2200">
                <a:latin typeface="Arial" charset="0"/>
                <a:ea typeface="Osaka" charset="0"/>
              </a:rPr>
              <a:t>Urinary bladder	73	78	82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4287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Helvetica" charset="0"/>
                <a:ea typeface="Osaka" charset="0"/>
              </a:rPr>
              <a:t>Hallmarks of the Cancer Phenotypes</a:t>
            </a:r>
            <a:endParaRPr lang="en-US">
              <a:latin typeface="Helvetica" charset="0"/>
              <a:ea typeface="Osak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Autonomy </a:t>
            </a:r>
          </a:p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Insensitivity to anti-growth signals</a:t>
            </a:r>
          </a:p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Resistance to apoptosis</a:t>
            </a:r>
          </a:p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Limitless replicative potential</a:t>
            </a:r>
          </a:p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Induction of Angiogenesis</a:t>
            </a:r>
          </a:p>
          <a:p>
            <a:pPr eaLnBrk="1" hangingPunct="1">
              <a:buFont typeface="Wingdings" pitchFamily="-128" charset="2"/>
              <a:buChar char="ü"/>
              <a:defRPr/>
            </a:pPr>
            <a:r>
              <a:rPr lang="en-US" u="sng" dirty="0">
                <a:cs typeface="+mn-cs"/>
              </a:rPr>
              <a:t>Tissue invasion and metastasis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Pathways to Cancer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Exposure to environmental carcinogens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Dysregulated DNA repair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Random replication errors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Hereditary germline mutations in a cancer gene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Genes responsible for cancer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Osaka" charset="0"/>
              </a:rPr>
              <a:t>Oncogenes</a:t>
            </a:r>
          </a:p>
          <a:p>
            <a:pPr eaLnBrk="1" hangingPunct="1"/>
            <a:r>
              <a:rPr lang="en-US" dirty="0">
                <a:latin typeface="Helvetica" charset="0"/>
                <a:ea typeface="Osaka" charset="0"/>
              </a:rPr>
              <a:t>Tumor-Suppressor Genes</a:t>
            </a:r>
          </a:p>
          <a:p>
            <a:pPr eaLnBrk="1" hangingPunct="1"/>
            <a:r>
              <a:rPr lang="en-US" dirty="0">
                <a:latin typeface="Helvetica" charset="0"/>
                <a:ea typeface="Osaka" charset="0"/>
              </a:rPr>
              <a:t>Stability Genes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Epidemiology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</a:rPr>
              <a:t>Cancer incidence rates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number of new cases per 100,000 people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</a:rPr>
              <a:t>Age group specific risk</a:t>
            </a:r>
            <a:r>
              <a:rPr lang="en-US" sz="2800">
                <a:latin typeface="Helvetica" charset="0"/>
                <a:ea typeface="Osaka" charset="0"/>
              </a:rPr>
              <a:t>, or </a:t>
            </a: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</a:rPr>
              <a:t>lifetime risk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describes the risk of  developing a particular type of cancer in a specific population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</a:rPr>
              <a:t>Survival rates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expressed as relative survival rate: % of people with the disease who are alive 5 years after the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Epidemiology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Prevalence of a disease</a:t>
            </a:r>
            <a:r>
              <a:rPr lang="en-US">
                <a:latin typeface="Helvetica" charset="0"/>
                <a:ea typeface="Osaka" charset="0"/>
              </a:rPr>
              <a:t>: number of people living with the disease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Survival rates are poorer in African -Americans in the US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Survival rates are higher for </a:t>
            </a:r>
            <a:r>
              <a:rPr lang="ja-JP" altLang="en-US">
                <a:latin typeface="Helvetica" charset="0"/>
                <a:ea typeface="Osaka" charset="0"/>
              </a:rPr>
              <a:t>“</a:t>
            </a:r>
            <a:r>
              <a:rPr lang="en-US" altLang="ja-JP">
                <a:latin typeface="Helvetica" charset="0"/>
                <a:ea typeface="Osaka" charset="0"/>
              </a:rPr>
              <a:t>limited Ds</a:t>
            </a:r>
            <a:r>
              <a:rPr lang="ja-JP" altLang="en-US">
                <a:latin typeface="Helvetica" charset="0"/>
                <a:ea typeface="Osaka" charset="0"/>
              </a:rPr>
              <a:t>”</a:t>
            </a:r>
            <a:r>
              <a:rPr lang="en-US" altLang="ja-JP">
                <a:latin typeface="Helvetica" charset="0"/>
                <a:ea typeface="Osaka" charset="0"/>
              </a:rPr>
              <a:t> than for </a:t>
            </a:r>
            <a:r>
              <a:rPr lang="ja-JP" altLang="en-US">
                <a:latin typeface="Helvetica" charset="0"/>
                <a:ea typeface="Osaka" charset="0"/>
              </a:rPr>
              <a:t>“</a:t>
            </a:r>
            <a:r>
              <a:rPr lang="en-US" altLang="ja-JP">
                <a:latin typeface="Helvetica" charset="0"/>
                <a:ea typeface="Osaka" charset="0"/>
              </a:rPr>
              <a:t>regional</a:t>
            </a:r>
            <a:r>
              <a:rPr lang="ja-JP" altLang="en-US">
                <a:latin typeface="Helvetica" charset="0"/>
                <a:ea typeface="Osaka" charset="0"/>
              </a:rPr>
              <a:t>”</a:t>
            </a:r>
            <a:r>
              <a:rPr lang="en-US" altLang="ja-JP">
                <a:latin typeface="Helvetica" charset="0"/>
                <a:ea typeface="Osaka" charset="0"/>
              </a:rPr>
              <a:t> than for </a:t>
            </a:r>
            <a:r>
              <a:rPr lang="ja-JP" altLang="en-US">
                <a:latin typeface="Helvetica" charset="0"/>
                <a:ea typeface="Osaka" charset="0"/>
              </a:rPr>
              <a:t>“</a:t>
            </a:r>
            <a:r>
              <a:rPr lang="en-US" altLang="ja-JP">
                <a:latin typeface="Helvetica" charset="0"/>
                <a:ea typeface="Osaka" charset="0"/>
              </a:rPr>
              <a:t>metastatic</a:t>
            </a:r>
            <a:r>
              <a:rPr lang="ja-JP" altLang="en-US">
                <a:latin typeface="Helvetica" charset="0"/>
                <a:ea typeface="Osaka" charset="0"/>
              </a:rPr>
              <a:t>”</a:t>
            </a:r>
            <a:r>
              <a:rPr lang="en-US" altLang="ja-JP">
                <a:latin typeface="Helvetica" charset="0"/>
                <a:ea typeface="Osaka" charset="0"/>
              </a:rPr>
              <a:t> disease</a:t>
            </a:r>
            <a:endParaRPr lang="en-US"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Cancer Etiologic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7244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Tobacco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lung, esophagus, head and neck, stomach, pancreas, kidney, bladder and cervix</a:t>
            </a:r>
          </a:p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Alcohol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squamous cell cancer of the oral cavity, pharynx, Larynx, esophagus,  liver, rectal, and breast cancer</a:t>
            </a:r>
          </a:p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Asbestos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mesothelioma, lung</a:t>
            </a:r>
          </a:p>
          <a:p>
            <a:pPr eaLnBrk="1" hangingPunct="1"/>
            <a:endParaRPr lang="en-US"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2590800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Helvetica" charset="0"/>
                <a:ea typeface="Osaka" charset="0"/>
              </a:rPr>
              <a:t>By simply identifying smokers</a:t>
            </a:r>
            <a:r>
              <a:rPr lang="en-US" sz="3600" b="0" dirty="0">
                <a:latin typeface="Helvetica" charset="0"/>
                <a:ea typeface="Osaka" charset="0"/>
              </a:rPr>
              <a:t>,</a:t>
            </a:r>
            <a:br>
              <a:rPr lang="en-US" sz="3600" b="0" dirty="0">
                <a:latin typeface="Helvetica" charset="0"/>
                <a:ea typeface="Osaka" charset="0"/>
              </a:rPr>
            </a:br>
            <a:r>
              <a:rPr lang="en-US" sz="3600" b="0" dirty="0">
                <a:latin typeface="Helvetica" charset="0"/>
                <a:ea typeface="Osaka" charset="0"/>
              </a:rPr>
              <a:t>advising them to quit, and sending them</a:t>
            </a:r>
            <a:br>
              <a:rPr lang="en-US" sz="3600" b="0" dirty="0">
                <a:latin typeface="Helvetica" charset="0"/>
                <a:ea typeface="Osaka" charset="0"/>
              </a:rPr>
            </a:br>
            <a:r>
              <a:rPr lang="en-US" sz="3600" b="0" dirty="0">
                <a:latin typeface="Helvetica" charset="0"/>
                <a:ea typeface="Osaka" charset="0"/>
              </a:rPr>
              <a:t>to a </a:t>
            </a:r>
            <a:r>
              <a:rPr lang="en-US" sz="3600" dirty="0">
                <a:latin typeface="Helvetica" charset="0"/>
                <a:ea typeface="Osaka" charset="0"/>
              </a:rPr>
              <a:t>FREE</a:t>
            </a:r>
            <a:r>
              <a:rPr lang="en-US" sz="3600" b="0" dirty="0">
                <a:latin typeface="Helvetica" charset="0"/>
                <a:ea typeface="Osaka" charset="0"/>
              </a:rPr>
              <a:t> telephone service,</a:t>
            </a:r>
            <a:br>
              <a:rPr lang="en-US" sz="3600" b="0" dirty="0">
                <a:latin typeface="Helvetica" charset="0"/>
                <a:ea typeface="Osaka" charset="0"/>
              </a:rPr>
            </a:br>
            <a:r>
              <a:rPr lang="en-US" sz="3600" b="0" dirty="0">
                <a:latin typeface="Helvetica" charset="0"/>
                <a:ea typeface="Osaka" charset="0"/>
              </a:rPr>
              <a:t>clinicians can save </a:t>
            </a:r>
            <a:r>
              <a:rPr lang="en-US" sz="3600" i="1" dirty="0">
                <a:latin typeface="Helvetica" charset="0"/>
                <a:ea typeface="Osaka" charset="0"/>
              </a:rPr>
              <a:t>thousands of lives</a:t>
            </a:r>
            <a:r>
              <a:rPr lang="en-US" sz="3600" b="0" dirty="0">
                <a:latin typeface="Helvetica" charset="0"/>
                <a:ea typeface="Osaka" charset="0"/>
              </a:rPr>
              <a:t>.</a:t>
            </a:r>
            <a:br>
              <a:rPr lang="en-US" sz="3600" b="0" dirty="0">
                <a:latin typeface="Helvetica" charset="0"/>
                <a:ea typeface="Osaka" charset="0"/>
              </a:rPr>
            </a:br>
            <a:endParaRPr lang="en-US" sz="3600" b="0" dirty="0">
              <a:latin typeface="Helvetica" charset="0"/>
              <a:ea typeface="Osaka" charset="0"/>
            </a:endParaRPr>
          </a:p>
        </p:txBody>
      </p:sp>
      <p:pic>
        <p:nvPicPr>
          <p:cNvPr id="64517" name="Picture 5" descr="Qu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477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91500" cy="9906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Cancer Etiologic factors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39200" cy="5334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Osaka" charset="0"/>
            </a:endParaRPr>
          </a:p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Infectious agents</a:t>
            </a:r>
            <a:r>
              <a:rPr lang="en-US">
                <a:latin typeface="Helvetica" charset="0"/>
                <a:ea typeface="Osaka" charset="0"/>
              </a:rPr>
              <a:t>: Hepatitis B and C virus-liver cancer, HPV-cervical and anal cancer, HIV induced immunodeficiency associated with Kaposi</a:t>
            </a:r>
            <a:r>
              <a:rPr lang="ja-JP" altLang="en-US">
                <a:latin typeface="Helvetica" charset="0"/>
                <a:ea typeface="Osaka" charset="0"/>
              </a:rPr>
              <a:t>’</a:t>
            </a:r>
            <a:r>
              <a:rPr lang="en-US" altLang="ja-JP">
                <a:latin typeface="Helvetica" charset="0"/>
                <a:ea typeface="Osaka" charset="0"/>
              </a:rPr>
              <a:t>s sarcoma, certain lymphomas, and anal cancer</a:t>
            </a:r>
          </a:p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Pharmacologic agents</a:t>
            </a:r>
            <a:r>
              <a:rPr lang="en-US">
                <a:latin typeface="Helvetica" charset="0"/>
                <a:ea typeface="Osaka" charset="0"/>
              </a:rPr>
              <a:t>: estrogens-uterine and breast cancer</a:t>
            </a:r>
          </a:p>
          <a:p>
            <a:pPr eaLnBrk="1" hangingPunct="1"/>
            <a:r>
              <a:rPr lang="en-US" b="1" u="sng">
                <a:solidFill>
                  <a:srgbClr val="D52300"/>
                </a:solidFill>
                <a:latin typeface="Helvetica" charset="0"/>
                <a:ea typeface="Osaka" charset="0"/>
              </a:rPr>
              <a:t>Diet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breast, colon and 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Objectives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Understand the significant cellular and genetic events that cause cancer and clinical features of neoplastic diseases.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Be able to contrast and differentiate types of cancer/neoplasia by histological origin, as well as the staging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Be familiar with the general principles of treatment, such as CTX and XRT.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Understand the role of cancer screening.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Cancer Prevention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Primary prevention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keeps disease from occurring by reducing exposure to causative agents and  risk factors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Secondary prevention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detects the disease before it is symptomatic and when intervention can prevent the illnes, 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 u="sng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Tertiary prevention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reduces complication of the disease once the disease is clinically evident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Primary Prevention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Avoiding the causative agent 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Lifestyle risk reduction measures 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Using an agent that prevents the development of the malignant process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Chemo-preventive agents 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Vaccines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Secondary Prevention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Achieved with screening tests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Screening tests do not prevent the disease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Screening tests are not diagnostics on their own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No screening test for most type of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Criteria for Screening test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Common and severe disease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Long asymptomatic phase during which intervention is beneficial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Effective intervention available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Early Tto. More effective than later Tto.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Test sensitive and specific, inexpensive and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Screening tests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Annual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Mammogram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for women &gt; 50 y.o.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Annual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Clinical Breast Examination</a:t>
            </a:r>
            <a:endParaRPr lang="en-US" sz="2800" b="1">
              <a:solidFill>
                <a:srgbClr val="D52300"/>
              </a:solidFill>
              <a:latin typeface="Helvetica" charset="0"/>
              <a:ea typeface="Osaka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Annual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Pap Smear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for women within 3 years of beginning sexual intercourse, but no later than 21 years of age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Annual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Fecal occult blood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testing,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Flexible Sigmoidoscopy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and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Barium enema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every </a:t>
            </a:r>
            <a:br>
              <a:rPr lang="en-US" sz="2800">
                <a:latin typeface="Helvetica" charset="0"/>
                <a:ea typeface="Osaka" charset="0"/>
              </a:rPr>
            </a:br>
            <a:r>
              <a:rPr lang="en-US" sz="2800">
                <a:latin typeface="Helvetica" charset="0"/>
                <a:ea typeface="Osaka" charset="0"/>
              </a:rPr>
              <a:t>5 years or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Colonoscopy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every 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153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Screening 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Sensitivity 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lang="en-US" sz="2800">
                <a:latin typeface="Helvetica" charset="0"/>
                <a:ea typeface="Osaka" charset="0"/>
              </a:rPr>
              <a:t>-   likelihood of a positive test in a person with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A 100 % sensitive test is never negative in a person who has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0 % false negative rate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Specificity 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lang="en-US" sz="2800">
                <a:latin typeface="Helvetica" charset="0"/>
                <a:ea typeface="Osaka" charset="0"/>
              </a:rPr>
              <a:t>-  likelihood of a negative test in a person free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A 100 % specific test is never positive in a person without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0 % false positive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Screening tests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Positive predictive value (PPV)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likelihood that a person with a positive test has the disease</a:t>
            </a:r>
          </a:p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Negative predictive value (NPV)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likelihood that a person with a negative test result does not have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Genetic Screening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DNA testing for several type of cancers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Breast, Ovarian, Colon cancer Syndromes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Reserved for strong family history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Must receive counseling before and after the test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Test limitations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Prevention options available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Risk of having a positive test result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Side effects of prevention measures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Genetic Screening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Possibility of discrimination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employers, friends and family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Negative test results meaning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Risk of cancer is not zero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Risk of cancer is similar to that of the general population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Principles of Cancer Therapy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Chemotherapy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- mainstay of therapy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Development of more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Specific Targeted Agents 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Increased anticancer agents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Clinical trials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Refined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Surgery and Radiation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therapy as effective treatment for localized lesions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Considerable resources for </a:t>
            </a:r>
            <a:r>
              <a:rPr lang="en-US" sz="2800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Palliative care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of cancer patients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2677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D52300"/>
                </a:solidFill>
                <a:latin typeface="Helvetica" charset="0"/>
                <a:ea typeface="Osaka" charset="0"/>
              </a:rPr>
              <a:t>Neoplasia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Helvetica" charset="0"/>
                <a:ea typeface="Osaka" charset="0"/>
              </a:rPr>
              <a:t>    (new growth) abnormal proliferation of cells in a tissue or organ, used as synonymous to tumor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D52300"/>
                </a:solidFill>
                <a:latin typeface="Helvetica" charset="0"/>
                <a:ea typeface="Osaka" charset="0"/>
              </a:rPr>
              <a:t>Hyperplasia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Helvetica" charset="0"/>
                <a:ea typeface="Osaka" charset="0"/>
              </a:rPr>
              <a:t>     proliferation of cells # within an organ that may result in gross enlargement in response to a physiological stimulus, remains under normal regulatory control mechanisms, breast during pregnancy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D52300"/>
                </a:solidFill>
                <a:latin typeface="Helvetica" charset="0"/>
                <a:ea typeface="Osaka" charset="0"/>
              </a:rPr>
              <a:t>Hyperthrophy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Helvetica" charset="0"/>
                <a:ea typeface="Osaka" charset="0"/>
              </a:rPr>
              <a:t>     increased in cell size, as in weight training and steroid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Diagnosis and Staging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Histologic Diagnosis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- Invasive Biopsy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Morphology, invasiveness, molecular markers</a:t>
            </a:r>
          </a:p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Tumor staging </a:t>
            </a:r>
            <a:r>
              <a:rPr lang="en-US">
                <a:latin typeface="Helvetica" charset="0"/>
                <a:ea typeface="Osaka" charset="0"/>
              </a:rPr>
              <a:t>- Clinical or Pathological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Clinical : PE and Imaging studies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Pathological : follows Tumor(T), Node(N), Metastasis(M) (TNM method).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201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TNM method for Staging of Tumor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572500" cy="3810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-128" charset="2"/>
              <a:buChar char="ü"/>
              <a:defRPr/>
            </a:pPr>
            <a:r>
              <a:rPr lang="en-US" b="1" u="sng" dirty="0">
                <a:solidFill>
                  <a:srgbClr val="D52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</a:t>
            </a:r>
            <a:r>
              <a:rPr lang="en-US" b="1" u="sng" dirty="0">
                <a:solidFill>
                  <a:srgbClr val="D52300"/>
                </a:solidFill>
                <a:cs typeface="+mn-cs"/>
              </a:rPr>
              <a:t> - score</a:t>
            </a:r>
            <a:r>
              <a:rPr lang="en-US" dirty="0">
                <a:cs typeface="+mn-cs"/>
              </a:rPr>
              <a:t>: size and extent of invasion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of the primary tumor </a:t>
            </a:r>
          </a:p>
          <a:p>
            <a:pPr eaLnBrk="1" hangingPunct="1">
              <a:lnSpc>
                <a:spcPct val="100000"/>
              </a:lnSpc>
              <a:buFont typeface="Wingdings" pitchFamily="-128" charset="2"/>
              <a:buChar char="ü"/>
              <a:defRPr/>
            </a:pPr>
            <a:r>
              <a:rPr lang="en-US" b="1" u="sng" dirty="0">
                <a:solidFill>
                  <a:srgbClr val="D52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N</a:t>
            </a:r>
            <a:r>
              <a:rPr lang="en-US" b="1" u="sng" dirty="0">
                <a:solidFill>
                  <a:srgbClr val="D52300"/>
                </a:solidFill>
                <a:cs typeface="+mn-cs"/>
              </a:rPr>
              <a:t> - score</a:t>
            </a:r>
            <a:r>
              <a:rPr lang="en-US" dirty="0">
                <a:cs typeface="+mn-cs"/>
              </a:rPr>
              <a:t>: number and location of histologically involved regional lymph nodes</a:t>
            </a:r>
          </a:p>
          <a:p>
            <a:pPr eaLnBrk="1" hangingPunct="1">
              <a:lnSpc>
                <a:spcPct val="100000"/>
              </a:lnSpc>
              <a:buFont typeface="Wingdings" pitchFamily="-128" charset="2"/>
              <a:buChar char="ü"/>
              <a:defRPr/>
            </a:pPr>
            <a:r>
              <a:rPr lang="en-US" b="1" u="sng" dirty="0">
                <a:solidFill>
                  <a:srgbClr val="D52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</a:t>
            </a:r>
            <a:r>
              <a:rPr lang="en-US" b="1" u="sng" dirty="0">
                <a:solidFill>
                  <a:srgbClr val="D52300"/>
                </a:solidFill>
                <a:cs typeface="+mn-cs"/>
              </a:rPr>
              <a:t> - score</a:t>
            </a:r>
            <a:r>
              <a:rPr lang="en-US" dirty="0">
                <a:cs typeface="+mn-cs"/>
              </a:rPr>
              <a:t>: presence or absence of distant metastasis.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Tumor Staging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TNM scores are group into categories from I - IV reflecting increasing burden of the disease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Has prognostic and therapeutic implications 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Tumor Staging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Example of tumor staging: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T2</a:t>
            </a:r>
            <a:r>
              <a:rPr lang="en-US" sz="2800" b="1">
                <a:latin typeface="Helvetica" charset="0"/>
                <a:ea typeface="Osaka" charset="0"/>
              </a:rPr>
              <a:t>-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N1</a:t>
            </a:r>
            <a:r>
              <a:rPr lang="en-US" sz="2800" b="1">
                <a:latin typeface="Helvetica" charset="0"/>
                <a:ea typeface="Osaka" charset="0"/>
              </a:rPr>
              <a:t>-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M0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800">
                <a:latin typeface="Helvetica" charset="0"/>
                <a:ea typeface="Osaka" charset="0"/>
              </a:rPr>
              <a:t>(</a:t>
            </a: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stage III</a:t>
            </a:r>
            <a:r>
              <a:rPr lang="en-US" sz="2800">
                <a:latin typeface="Helvetica" charset="0"/>
                <a:ea typeface="Osaka" charset="0"/>
              </a:rPr>
              <a:t>) Colon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Resected Colon Cancer that invades the muscularis propia, involves 2 of the 16 lymph nodes but has no distant metastasis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Tumor recurrence is 40-50%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Six months of chemotherapy is recommended </a:t>
            </a:r>
          </a:p>
          <a:p>
            <a:pPr eaLnBrk="1" hangingPunct="1">
              <a:lnSpc>
                <a:spcPct val="100000"/>
              </a:lnSpc>
            </a:pPr>
            <a:endParaRPr lang="en-US" sz="2800">
              <a:latin typeface="Helvetica" charset="0"/>
              <a:ea typeface="Osaka" charset="0"/>
            </a:endParaRPr>
          </a:p>
          <a:p>
            <a:pPr eaLnBrk="1" hangingPunct="1">
              <a:lnSpc>
                <a:spcPct val="100000"/>
              </a:lnSpc>
            </a:pPr>
            <a:endParaRPr lang="en-US" sz="2800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Biomarkers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572500" cy="381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Provide additional prognostic information 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Absence of Hormone receptors in breast cancer indicate poor prognosis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Presence of HER-2/neu in breast cancer indicates positive anti - neoplastic response to Trastuzumab</a:t>
            </a:r>
          </a:p>
          <a:p>
            <a:pPr eaLnBrk="1" hangingPunct="1">
              <a:lnSpc>
                <a:spcPct val="100000"/>
              </a:lnSpc>
            </a:pPr>
            <a:endParaRPr lang="en-US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Tumor markers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Serum levels of proteins used for diagnosis of tumors</a:t>
            </a:r>
          </a:p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Carcino-Embryonic Antigen</a:t>
            </a:r>
            <a:r>
              <a:rPr lang="en-US">
                <a:latin typeface="Helvetica" charset="0"/>
                <a:ea typeface="Osaka" charset="0"/>
              </a:rPr>
              <a:t> (CEA) for colon cancer </a:t>
            </a:r>
          </a:p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Alpha feto protein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in testicular and liver cancer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Surgery in cancer 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Prevention 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Precancerous lesion removal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Removal organs at risk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Diagnosis 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Biopsy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Treatment </a:t>
            </a:r>
          </a:p>
          <a:p>
            <a:pPr lvl="2" eaLnBrk="1" hangingPunct="1"/>
            <a:r>
              <a:rPr lang="en-US">
                <a:latin typeface="Helvetica" charset="0"/>
                <a:ea typeface="Osaka" charset="0"/>
              </a:rPr>
              <a:t>Removing the primary tumor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Surgery in cancer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Staging 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Sampling lymph nodes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Reconstruction 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A sacrificed limb or organ</a:t>
            </a:r>
          </a:p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Palliative treatment 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Intestinal bypass - obstruction</a:t>
            </a:r>
          </a:p>
          <a:p>
            <a:pPr lvl="2" eaLnBrk="1" hangingPunct="1"/>
            <a:r>
              <a:rPr lang="en-US" sz="2000">
                <a:latin typeface="Helvetica" charset="0"/>
                <a:ea typeface="Osaka" charset="0"/>
              </a:rPr>
              <a:t>Spinal cord decompression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Radiation therapy 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Definitive therapy either alone or with chemotherapy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Can preserve organ structure and function-enhanced quality of life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Palliative to alleviate pain 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Brachytherapy: radioactive sources that deliver radiation directly to the tumor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Iodine seeds into the prostate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Radiation side effects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u="sng">
                <a:latin typeface="Helvetica" charset="0"/>
                <a:ea typeface="Osaka" charset="0"/>
              </a:rPr>
              <a:t>Acute effects</a:t>
            </a:r>
            <a:r>
              <a:rPr lang="en-US" sz="2800">
                <a:latin typeface="Helvetica" charset="0"/>
                <a:ea typeface="Osaka" charset="0"/>
              </a:rPr>
              <a:t> seen in days-weeks in rapid proliferating tissues(skin and GI mucosa) usually reversible, depending on total dose</a:t>
            </a:r>
          </a:p>
          <a:p>
            <a:pPr eaLnBrk="1" hangingPunct="1"/>
            <a:r>
              <a:rPr lang="en-US" sz="2800" u="sng">
                <a:latin typeface="Helvetica" charset="0"/>
                <a:ea typeface="Osaka" charset="0"/>
              </a:rPr>
              <a:t>Late effects</a:t>
            </a:r>
            <a:r>
              <a:rPr lang="en-US" sz="2800">
                <a:latin typeface="Helvetica" charset="0"/>
                <a:ea typeface="Osaka" charset="0"/>
              </a:rPr>
              <a:t> seen in months -years, necrosis, fibrosis, and organ failure</a:t>
            </a:r>
          </a:p>
          <a:p>
            <a:pPr eaLnBrk="1" hangingPunct="1"/>
            <a:r>
              <a:rPr lang="en-US" sz="2800" u="sng">
                <a:latin typeface="Helvetica" charset="0"/>
                <a:ea typeface="Osaka" charset="0"/>
              </a:rPr>
              <a:t>Secondary malignancies</a:t>
            </a:r>
            <a:endParaRPr lang="en-US" sz="2800">
              <a:latin typeface="Helvetica" charset="0"/>
              <a:ea typeface="Osaka" charset="0"/>
            </a:endParaRPr>
          </a:p>
          <a:p>
            <a:pPr eaLnBrk="1" hangingPunct="1"/>
            <a:endParaRPr lang="en-US" sz="2800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0391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D52300"/>
                </a:solidFill>
                <a:latin typeface="Helvetica" charset="0"/>
                <a:ea typeface="Osaka" charset="0"/>
              </a:rPr>
              <a:t>Dysplasia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latin typeface="Helvetica" charset="0"/>
                <a:ea typeface="Osaka" charset="0"/>
              </a:rPr>
              <a:t>     early form of pre-cancerous transformation detected in a Biopsy or Pap-smear. Cells are different from the tissue of origin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Osaka" charset="0"/>
              </a:rPr>
              <a:t>Carcinoma 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Osaka" charset="0"/>
              </a:rPr>
              <a:t>“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Osaka" charset="0"/>
              </a:rPr>
              <a:t>in situ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Osaka" charset="0"/>
              </a:rPr>
              <a:t>”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Osaka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latin typeface="Helvetica" charset="0"/>
                <a:ea typeface="Osaka" charset="0"/>
              </a:rPr>
              <a:t>   </a:t>
            </a:r>
            <a:r>
              <a:rPr lang="ja-JP" altLang="en-US" sz="2400" dirty="0">
                <a:latin typeface="Helvetica" charset="0"/>
                <a:ea typeface="Osaka" charset="0"/>
              </a:rPr>
              <a:t>“</a:t>
            </a:r>
            <a:r>
              <a:rPr lang="en-US" sz="2400" dirty="0">
                <a:latin typeface="Helvetica" charset="0"/>
                <a:ea typeface="Osaka" charset="0"/>
              </a:rPr>
              <a:t>cancer in place</a:t>
            </a:r>
            <a:r>
              <a:rPr lang="ja-JP" altLang="en-US" sz="2400" dirty="0">
                <a:latin typeface="Helvetica" charset="0"/>
                <a:ea typeface="Osaka" charset="0"/>
              </a:rPr>
              <a:t>”</a:t>
            </a:r>
            <a:r>
              <a:rPr lang="en-US" sz="2400" dirty="0">
                <a:latin typeface="Helvetica" charset="0"/>
                <a:ea typeface="Osaka" charset="0"/>
              </a:rPr>
              <a:t>, cells have lost their tissue identity, growth is rapid and without regulation, however remains localized to a specific area or organ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D52300"/>
                </a:solidFill>
                <a:latin typeface="Helvetica" charset="0"/>
                <a:ea typeface="Osaka" charset="0"/>
              </a:rPr>
              <a:t>Invasive Carcinoma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latin typeface="Helvetica" charset="0"/>
                <a:ea typeface="Osaka" charset="0"/>
              </a:rPr>
              <a:t>     invading beyond the original tissue layer or location, may be able to spread to another parts of the body (Metastasize)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Medical therapy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Chemotherapy- cytotoxic agents for treatment of Cancer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Most anti-proliferating agents </a:t>
            </a:r>
          </a:p>
          <a:p>
            <a:pPr eaLnBrk="1" hangingPunct="1"/>
            <a:r>
              <a:rPr lang="en-US">
                <a:latin typeface="Helvetica" charset="0"/>
                <a:ea typeface="Osaka" charset="0"/>
              </a:rPr>
              <a:t>More effect in rapid proliferating tissues: BM, GI mucosa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Medical therapy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u="sng">
                <a:solidFill>
                  <a:srgbClr val="D52300"/>
                </a:solidFill>
                <a:latin typeface="Helvetica" charset="0"/>
                <a:ea typeface="Osaka" charset="0"/>
              </a:rPr>
              <a:t>Chemotherapeutic Agents</a:t>
            </a:r>
            <a:endParaRPr lang="en-US" b="1">
              <a:solidFill>
                <a:srgbClr val="D52300"/>
              </a:solidFill>
              <a:latin typeface="Helvetica" charset="0"/>
              <a:ea typeface="Osaka" charset="0"/>
            </a:endParaRP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Cell cycle specific and non-specific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Alkylating agents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Anti-metabolites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Antitumor antibiotics</a:t>
            </a:r>
          </a:p>
          <a:p>
            <a:pPr lvl="1" eaLnBrk="1" hangingPunct="1"/>
            <a:r>
              <a:rPr lang="en-US">
                <a:latin typeface="Helvetica" charset="0"/>
                <a:ea typeface="Osaka" charset="0"/>
              </a:rPr>
              <a:t>Mitotic spindle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39100" cy="533400"/>
          </a:xfrm>
        </p:spPr>
        <p:txBody>
          <a:bodyPr/>
          <a:lstStyle/>
          <a:p>
            <a:pPr eaLnBrk="1" hangingPunct="1"/>
            <a:r>
              <a:rPr lang="en-US" i="1" u="sng">
                <a:latin typeface="Helvetica" charset="0"/>
                <a:ea typeface="Osaka" charset="0"/>
              </a:rPr>
              <a:t>Chemotherapeutic Agents</a:t>
            </a:r>
          </a:p>
        </p:txBody>
      </p:sp>
      <p:pic>
        <p:nvPicPr>
          <p:cNvPr id="68610" name="Picture 4" descr="ch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92">
            <a:off x="479425" y="1025525"/>
            <a:ext cx="8307388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Medical therapy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343400"/>
          </a:xfrm>
        </p:spPr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Osaka" charset="0"/>
              </a:rPr>
              <a:t>Most used in treatment of metastatic disease not achieved by surgery or radiation</a:t>
            </a:r>
          </a:p>
          <a:p>
            <a:pPr lvl="1" eaLnBrk="1" hangingPunct="1"/>
            <a:r>
              <a:rPr lang="en-US" sz="2400" b="1" u="sng">
                <a:solidFill>
                  <a:srgbClr val="D52300"/>
                </a:solidFill>
                <a:latin typeface="Helvetica" charset="0"/>
                <a:ea typeface="Osaka" charset="0"/>
              </a:rPr>
              <a:t>Curative</a:t>
            </a:r>
            <a:r>
              <a:rPr lang="en-US" sz="24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400">
                <a:latin typeface="Helvetica" charset="0"/>
                <a:ea typeface="Osaka" charset="0"/>
              </a:rPr>
              <a:t>- certain lymphoma and testicular cancer</a:t>
            </a:r>
          </a:p>
          <a:p>
            <a:pPr lvl="1" eaLnBrk="1" hangingPunct="1"/>
            <a:r>
              <a:rPr lang="en-US" sz="2400" b="1" u="sng">
                <a:solidFill>
                  <a:srgbClr val="D52300"/>
                </a:solidFill>
                <a:latin typeface="Helvetica" charset="0"/>
                <a:ea typeface="Osaka" charset="0"/>
              </a:rPr>
              <a:t>Adjuvant</a:t>
            </a:r>
            <a:r>
              <a:rPr lang="en-US" sz="24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400">
                <a:latin typeface="Helvetica" charset="0"/>
                <a:ea typeface="Osaka" charset="0"/>
              </a:rPr>
              <a:t>- chemotherapy after resection of the primary tumor (breast, lung cancer)</a:t>
            </a:r>
          </a:p>
          <a:p>
            <a:pPr lvl="1" eaLnBrk="1" hangingPunct="1"/>
            <a:r>
              <a:rPr lang="en-US" sz="2400" b="1" u="sng">
                <a:solidFill>
                  <a:srgbClr val="D52300"/>
                </a:solidFill>
                <a:latin typeface="Helvetica" charset="0"/>
                <a:ea typeface="Osaka" charset="0"/>
              </a:rPr>
              <a:t>Neoadjuvant</a:t>
            </a:r>
            <a:r>
              <a:rPr lang="en-US" sz="24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400">
                <a:latin typeface="Helvetica" charset="0"/>
                <a:ea typeface="Osaka" charset="0"/>
              </a:rPr>
              <a:t>- primary chemotherapy, used before surgery, sometimes in combination with radiation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Evaluation of Response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191500" cy="48006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Monitoring based on PE and serial radiologic methods of the affected sites</a:t>
            </a:r>
          </a:p>
          <a:p>
            <a:pPr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Complete response</a:t>
            </a:r>
            <a:r>
              <a:rPr lang="en-US">
                <a:latin typeface="Helvetica" charset="0"/>
                <a:ea typeface="Osaka" charset="0"/>
              </a:rPr>
              <a:t>: disappearance of all lesions</a:t>
            </a:r>
          </a:p>
          <a:p>
            <a:pPr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Partial response</a:t>
            </a:r>
            <a:r>
              <a:rPr lang="en-US">
                <a:latin typeface="Helvetica" charset="0"/>
                <a:ea typeface="Osaka" charset="0"/>
              </a:rPr>
              <a:t>: &gt; 30% or greater reduction in the long diameter</a:t>
            </a:r>
          </a:p>
          <a:p>
            <a:pPr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Progression</a:t>
            </a:r>
            <a:r>
              <a:rPr lang="en-US">
                <a:latin typeface="Helvetica" charset="0"/>
                <a:ea typeface="Osaka" charset="0"/>
              </a:rPr>
              <a:t>: new lesions or increased in size of the existing lesion 20 %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Evaluation of Response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343900" cy="381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Stable disease</a:t>
            </a:r>
            <a:r>
              <a:rPr lang="en-US">
                <a:latin typeface="Helvetica" charset="0"/>
                <a:ea typeface="Osaka" charset="0"/>
              </a:rPr>
              <a:t>: not responding, not progressing </a:t>
            </a:r>
          </a:p>
          <a:p>
            <a:pPr eaLnBrk="1" hangingPunct="1">
              <a:lnSpc>
                <a:spcPct val="100000"/>
              </a:lnSpc>
            </a:pPr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Response rate</a:t>
            </a:r>
            <a:r>
              <a:rPr lang="en-US">
                <a:latin typeface="Helvetica" charset="0"/>
                <a:ea typeface="Osaka" charset="0"/>
              </a:rPr>
              <a:t>: % of patients who experience </a:t>
            </a:r>
            <a:r>
              <a:rPr lang="ja-JP" altLang="en-US">
                <a:latin typeface="Helvetica" charset="0"/>
                <a:ea typeface="Osaka" charset="0"/>
              </a:rPr>
              <a:t>“</a:t>
            </a:r>
            <a:r>
              <a:rPr lang="en-US" altLang="ja-JP">
                <a:latin typeface="Helvetica" charset="0"/>
                <a:ea typeface="Osaka" charset="0"/>
              </a:rPr>
              <a:t>a response</a:t>
            </a:r>
            <a:r>
              <a:rPr lang="ja-JP" altLang="en-US">
                <a:latin typeface="Helvetica" charset="0"/>
                <a:ea typeface="Osaka" charset="0"/>
              </a:rPr>
              <a:t>”</a:t>
            </a:r>
            <a:r>
              <a:rPr lang="en-US" altLang="ja-JP">
                <a:latin typeface="Helvetica" charset="0"/>
                <a:ea typeface="Osaka" charset="0"/>
              </a:rPr>
              <a:t> while being treated 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Osaka" charset="0"/>
              </a:rPr>
              <a:t>Gold standard for efficacy of therapy is an </a:t>
            </a:r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improvement in disease-free survival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Targeted Therapeutic Agents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Directed against specific cancer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Growth factors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Signaling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Cell cycle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Regulators of apoptosis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Osaka" charset="0"/>
              </a:rPr>
              <a:t>Angiogenesis 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No N/V, myelosuppression, or alopecia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Multiple  combination of therapy available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Targeted Therapeutic Agents</a:t>
            </a:r>
          </a:p>
        </p:txBody>
      </p:sp>
      <p:pic>
        <p:nvPicPr>
          <p:cNvPr id="74754" name="Picture 4" descr="ch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0">
            <a:off x="533400" y="1524000"/>
            <a:ext cx="7467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Imatinib Mechanism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  <a:ea typeface="Osaka" charset="0"/>
            </a:endParaRPr>
          </a:p>
        </p:txBody>
      </p:sp>
      <p:pic>
        <p:nvPicPr>
          <p:cNvPr id="75779" name="Picture 4" descr="mech of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Limitations of Chemotherapy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38862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>
                <a:latin typeface="Helvetica" charset="0"/>
                <a:ea typeface="Osaka" charset="0"/>
              </a:rPr>
              <a:t>Tumor cells kinetics protect against chemotherapy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Chemotherapy affects cells in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The rate of tumor cells doubling slows as the tumor size increases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Only 5 % of the tumor is growing when clinically detectable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>
                <a:latin typeface="Helvetica" charset="0"/>
                <a:ea typeface="Osaka" charset="0"/>
              </a:rPr>
              <a:t>Cancer cells become resistant to chemotherapy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Cell membrane efflux pump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Osaka" charset="0"/>
              </a:rPr>
              <a:t>Decreased uptake of the drug</a:t>
            </a:r>
          </a:p>
          <a:p>
            <a:pPr eaLnBrk="1" hangingPunct="1">
              <a:lnSpc>
                <a:spcPct val="100000"/>
              </a:lnSpc>
            </a:pPr>
            <a:endParaRPr lang="en-US" sz="2400">
              <a:latin typeface="Helvetica" charset="0"/>
              <a:ea typeface="Osak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115300" cy="42672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Metaplasia 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lang="en-US" sz="2800">
                <a:latin typeface="Helvetica" charset="0"/>
                <a:ea typeface="Osaka" charset="0"/>
              </a:rPr>
              <a:t> -  changes in response to chronic physical or chemical irritation such as cigarette smoking that causes the mucus secreting Ciliated epithelium to be replaced by Simple Squamous epithelium; the change is benign and reversible to certain limit</a:t>
            </a:r>
          </a:p>
          <a:p>
            <a:pPr eaLnBrk="1" hangingPunct="1">
              <a:lnSpc>
                <a:spcPct val="100000"/>
              </a:lnSpc>
            </a:pPr>
            <a:r>
              <a:rPr lang="en-US" sz="2800">
                <a:latin typeface="Helvetica" charset="0"/>
                <a:ea typeface="Osaka" charset="0"/>
              </a:rPr>
              <a:t>Some cells go from: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-  Metaplasia-Dysplasia-Neoplasia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Supportive care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Improve safety and tolerability of chemotherapy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Control of nausea and vomiting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Anemia control with EPO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Shorter duration of neutropenia (GCS-F)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Avoid mucositis (H.Keratinocyte growth factor)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" charset="0"/>
                <a:ea typeface="Osaka" charset="0"/>
              </a:rPr>
              <a:t>Palliative care for pain syndromes, psychosocial and spiritual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rpri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1066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Osak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Osak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Helvetica" charset="0"/>
                <a:ea typeface="Osaka" charset="0"/>
              </a:rPr>
              <a:t>                    </a:t>
            </a:r>
            <a:r>
              <a:rPr lang="en-US" sz="9900" b="1">
                <a:solidFill>
                  <a:srgbClr val="D52300"/>
                </a:solidFill>
                <a:latin typeface="Helvetica" charset="0"/>
                <a:ea typeface="Osaka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Adenoma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lang="en-US" sz="2800">
                <a:latin typeface="Helvetica" charset="0"/>
                <a:ea typeface="Osaka" charset="0"/>
              </a:rPr>
              <a:t>   collection of growth(-oma) of glandular origin, benign but may compress other structures (mass effect) or produce large amounts of hormones (para-neoplastic syndromes), </a:t>
            </a:r>
            <a:br>
              <a:rPr lang="en-US" sz="2800">
                <a:latin typeface="Helvetica" charset="0"/>
                <a:ea typeface="Osaka" charset="0"/>
              </a:rPr>
            </a:br>
            <a:r>
              <a:rPr lang="en-US" sz="2800">
                <a:latin typeface="Helvetica" charset="0"/>
                <a:ea typeface="Osaka" charset="0"/>
              </a:rPr>
              <a:t>may become malignant and they are called </a:t>
            </a:r>
            <a:r>
              <a:rPr lang="en-US" sz="2800">
                <a:solidFill>
                  <a:srgbClr val="D52300"/>
                </a:solidFill>
                <a:latin typeface="Helvetica" charset="0"/>
                <a:ea typeface="Osaka" charset="0"/>
              </a:rPr>
              <a:t>Adeno-carcinomas </a:t>
            </a:r>
          </a:p>
          <a:p>
            <a:pPr eaLnBrk="1" hangingPunct="1">
              <a:lnSpc>
                <a:spcPct val="100000"/>
              </a:lnSpc>
            </a:pPr>
            <a:endParaRPr lang="en-US" sz="2800">
              <a:solidFill>
                <a:schemeClr val="accent2"/>
              </a:solidFill>
              <a:latin typeface="Helvetica" charset="0"/>
              <a:ea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82677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D52300"/>
                </a:solidFill>
                <a:latin typeface="Helvetica" charset="0"/>
                <a:ea typeface="Osaka" charset="0"/>
              </a:rPr>
              <a:t>Paraneoplastic Syndromes </a:t>
            </a:r>
            <a:r>
              <a:rPr lang="en-US" sz="2800">
                <a:latin typeface="Helvetica" charset="0"/>
                <a:ea typeface="Osaka" charset="0"/>
              </a:rPr>
              <a:t>: mediated by humoral factors (hormones and cytokines) excreted by tumor cells or by immune response against the tumor. Symptoms may show before diagnosis of malignancy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rgbClr val="D52300"/>
                </a:solidFill>
                <a:latin typeface="Helvetica" charset="0"/>
                <a:ea typeface="Osaka" charset="0"/>
              </a:rPr>
              <a:t>SIADH</a:t>
            </a:r>
            <a:r>
              <a:rPr lang="en-US" sz="24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400">
                <a:latin typeface="Helvetica" charset="0"/>
                <a:ea typeface="Osaka" charset="0"/>
              </a:rPr>
              <a:t>– small cell lung cancer and CNS malignancies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rgbClr val="D52300"/>
                </a:solidFill>
                <a:latin typeface="Helvetica" charset="0"/>
                <a:ea typeface="Osaka" charset="0"/>
              </a:rPr>
              <a:t>Hypercalcemia</a:t>
            </a:r>
            <a:r>
              <a:rPr lang="en-US" sz="2400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 sz="2400">
                <a:latin typeface="Helvetica" charset="0"/>
                <a:ea typeface="Osaka" charset="0"/>
              </a:rPr>
              <a:t>– Breast and Lung cancer due to production of PTHrp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Oncology Terminology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Sarcoma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: cancer that affects connective, supportive and soft tissue (bone, cartilage, muscle or fat)</a:t>
            </a:r>
          </a:p>
          <a:p>
            <a:pPr lvl="1"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Osteosarcoma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– bone</a:t>
            </a:r>
          </a:p>
          <a:p>
            <a:pPr lvl="1"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Chondrosarcoma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– cartilage</a:t>
            </a:r>
          </a:p>
          <a:p>
            <a:pPr lvl="1" eaLnBrk="1" hangingPunct="1"/>
            <a:r>
              <a:rPr lang="en-US" b="1">
                <a:solidFill>
                  <a:srgbClr val="D52300"/>
                </a:solidFill>
                <a:latin typeface="Helvetica" charset="0"/>
                <a:ea typeface="Osaka" charset="0"/>
              </a:rPr>
              <a:t>Leiomyosarcoma</a:t>
            </a:r>
            <a:r>
              <a:rPr lang="en-US">
                <a:solidFill>
                  <a:srgbClr val="D52300"/>
                </a:solidFill>
                <a:latin typeface="Helvetica" charset="0"/>
                <a:ea typeface="Osaka" charset="0"/>
              </a:rPr>
              <a:t> </a:t>
            </a:r>
            <a:r>
              <a:rPr lang="en-US">
                <a:latin typeface="Helvetica" charset="0"/>
                <a:ea typeface="Osaka" charset="0"/>
              </a:rPr>
              <a:t>– smooth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371600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  <a:ea typeface="Osaka" charset="0"/>
              </a:rPr>
              <a:t>2006 Estimated US Cancer Deaths*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" y="2057400"/>
            <a:ext cx="278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77850" y="1973263"/>
            <a:ext cx="38417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Lung &amp; bronchus	31%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Colon &amp; rectum	10%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Prostate	                   9%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Pancreas	                   6%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Leukemia                    4%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Liver &amp; intrahepatic	   4%</a:t>
            </a:r>
            <a:b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bile duct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Esophagus	   4%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Non-Hodgkin               3%    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Urinary bladder	   3%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Kidney                     3 %	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All other sites          23 %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b="1" dirty="0">
                <a:solidFill>
                  <a:srgbClr val="D52300"/>
                </a:solidFill>
              </a:rPr>
              <a:t>291,270 deaths in Men</a:t>
            </a:r>
            <a:endParaRPr lang="en-US" dirty="0">
              <a:solidFill>
                <a:srgbClr val="D52300"/>
              </a:solidFill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068888" y="1674813"/>
            <a:ext cx="3389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572000" y="1676400"/>
            <a:ext cx="400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676775" y="1868488"/>
            <a:ext cx="36131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26%	Lung &amp; bronchus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15%	Breast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10%	Colon &amp; rectum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6%	Pancreas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6%	Ovary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4%	Leukemia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3%	Non-Hodgkin lymphoma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3%	Uterine corpus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2%	Multiple myeloma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2%	Brain/ONS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u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23%    All other sites</a:t>
            </a:r>
          </a:p>
          <a:p>
            <a:pPr>
              <a:defRPr/>
            </a:pPr>
            <a:endParaRPr lang="en-US" sz="1600" u="none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200" b="1" dirty="0">
                <a:solidFill>
                  <a:srgbClr val="D52300"/>
                </a:solidFill>
              </a:rPr>
              <a:t>273,560 deaths in Women</a:t>
            </a:r>
            <a:endParaRPr lang="en-US" dirty="0">
              <a:solidFill>
                <a:srgbClr val="D52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2671</TotalTime>
  <Words>1736</Words>
  <Application>Microsoft Macintosh PowerPoint</Application>
  <PresentationFormat>On-screen Show (4:3)</PresentationFormat>
  <Paragraphs>318</Paragraphs>
  <Slides>51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Osaka</vt:lpstr>
      <vt:lpstr>Arial</vt:lpstr>
      <vt:lpstr>Helvetica</vt:lpstr>
      <vt:lpstr>Wingdings</vt:lpstr>
      <vt:lpstr>Bar Code</vt:lpstr>
      <vt:lpstr>Cancer Biology</vt:lpstr>
      <vt:lpstr>Objectives </vt:lpstr>
      <vt:lpstr>Oncology Terminology</vt:lpstr>
      <vt:lpstr>Oncology Terminology</vt:lpstr>
      <vt:lpstr>Oncology Terminology</vt:lpstr>
      <vt:lpstr>Oncology Terminology</vt:lpstr>
      <vt:lpstr>Oncology Terminology</vt:lpstr>
      <vt:lpstr>Oncology Terminology</vt:lpstr>
      <vt:lpstr>2006 Estimated US Cancer Deaths*</vt:lpstr>
      <vt:lpstr>2006 Estimated US Cancer Cases*</vt:lpstr>
      <vt:lpstr>Five-year Relative Survival (%)* during Three Time Periods By Cancer Site                        74-76  83-85  95-2001</vt:lpstr>
      <vt:lpstr>Hallmarks of the Cancer Phenotypes</vt:lpstr>
      <vt:lpstr>Pathways to Cancer</vt:lpstr>
      <vt:lpstr>Genes responsible for cancer</vt:lpstr>
      <vt:lpstr>Epidemiology </vt:lpstr>
      <vt:lpstr>Epidemiology</vt:lpstr>
      <vt:lpstr>Cancer Etiologic factors</vt:lpstr>
      <vt:lpstr>By simply identifying smokers, advising them to quit, and sending them to a FREE telephone service, clinicians can save thousands of lives. </vt:lpstr>
      <vt:lpstr>Cancer Etiologic factors</vt:lpstr>
      <vt:lpstr>Cancer Prevention</vt:lpstr>
      <vt:lpstr>Primary Prevention</vt:lpstr>
      <vt:lpstr>Secondary Prevention</vt:lpstr>
      <vt:lpstr>Criteria for Screening test</vt:lpstr>
      <vt:lpstr>Screening tests</vt:lpstr>
      <vt:lpstr>Screening tests</vt:lpstr>
      <vt:lpstr>Screening tests</vt:lpstr>
      <vt:lpstr>Genetic Screening</vt:lpstr>
      <vt:lpstr>Genetic Screening</vt:lpstr>
      <vt:lpstr>Principles of Cancer Therapy</vt:lpstr>
      <vt:lpstr>Diagnosis and Staging</vt:lpstr>
      <vt:lpstr>TNM method for Staging of Tumor</vt:lpstr>
      <vt:lpstr>Tumor Staging</vt:lpstr>
      <vt:lpstr>Tumor Staging</vt:lpstr>
      <vt:lpstr>Biomarkers </vt:lpstr>
      <vt:lpstr>Tumor markers</vt:lpstr>
      <vt:lpstr>Surgery in cancer </vt:lpstr>
      <vt:lpstr>Surgery in cancer</vt:lpstr>
      <vt:lpstr>Radiation therapy </vt:lpstr>
      <vt:lpstr>Radiation side effects</vt:lpstr>
      <vt:lpstr>Medical therapy</vt:lpstr>
      <vt:lpstr>Medical therapy</vt:lpstr>
      <vt:lpstr>Chemotherapeutic Agents</vt:lpstr>
      <vt:lpstr>Medical therapy</vt:lpstr>
      <vt:lpstr>Evaluation of Response </vt:lpstr>
      <vt:lpstr>Evaluation of Response</vt:lpstr>
      <vt:lpstr>Targeted Therapeutic Agents</vt:lpstr>
      <vt:lpstr>Targeted Therapeutic Agents</vt:lpstr>
      <vt:lpstr>Imatinib Mechanism</vt:lpstr>
      <vt:lpstr>Limitations of Chemotherapy</vt:lpstr>
      <vt:lpstr>Supportive care </vt:lpstr>
      <vt:lpstr>PowerPoint Presentation</vt:lpstr>
    </vt:vector>
  </TitlesOfParts>
  <Company>Antonio Rivas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</dc:title>
  <dc:creator>Antonio Rivas</dc:creator>
  <cp:lastModifiedBy>Microsoft Office User</cp:lastModifiedBy>
  <cp:revision>36</cp:revision>
  <dcterms:created xsi:type="dcterms:W3CDTF">2008-02-09T01:21:37Z</dcterms:created>
  <dcterms:modified xsi:type="dcterms:W3CDTF">2019-04-23T19:05:11Z</dcterms:modified>
</cp:coreProperties>
</file>