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328" r:id="rId1"/>
    <p:sldMasterId id="2147484372" r:id="rId2"/>
    <p:sldMasterId id="2147484384" r:id="rId3"/>
  </p:sldMasterIdLst>
  <p:notesMasterIdLst>
    <p:notesMasterId r:id="rId13"/>
  </p:notesMasterIdLst>
  <p:handoutMasterIdLst>
    <p:handoutMasterId r:id="rId14"/>
  </p:handoutMasterIdLst>
  <p:sldIdLst>
    <p:sldId id="966" r:id="rId4"/>
    <p:sldId id="1673" r:id="rId5"/>
    <p:sldId id="1660" r:id="rId6"/>
    <p:sldId id="1672" r:id="rId7"/>
    <p:sldId id="1663" r:id="rId8"/>
    <p:sldId id="1662" r:id="rId9"/>
    <p:sldId id="1666" r:id="rId10"/>
    <p:sldId id="1667" r:id="rId11"/>
    <p:sldId id="1658" r:id="rId12"/>
  </p:sldIdLst>
  <p:sldSz cx="14630400" cy="8229600"/>
  <p:notesSz cx="7010400" cy="9296400"/>
  <p:embeddedFontLst>
    <p:embeddedFont>
      <p:font typeface="Arial Black" panose="020B0604020202020204" pitchFamily="34" charset="0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entury Gothic" panose="020B050202020202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652463" indent="-195263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1304925" indent="-390525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958975" indent="-587375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2611438" indent="-782638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orient="horz" pos="2765">
          <p15:clr>
            <a:srgbClr val="A4A3A4"/>
          </p15:clr>
        </p15:guide>
        <p15:guide id="3" orient="horz" pos="4796">
          <p15:clr>
            <a:srgbClr val="A4A3A4"/>
          </p15:clr>
        </p15:guide>
        <p15:guide id="4" orient="horz" pos="3235">
          <p15:clr>
            <a:srgbClr val="A4A3A4"/>
          </p15:clr>
        </p15:guide>
        <p15:guide id="5" orient="horz" pos="3974">
          <p15:clr>
            <a:srgbClr val="A4A3A4"/>
          </p15:clr>
        </p15:guide>
        <p15:guide id="6" orient="horz" pos="2621">
          <p15:clr>
            <a:srgbClr val="A4A3A4"/>
          </p15:clr>
        </p15:guide>
        <p15:guide id="7" orient="horz" pos="1949">
          <p15:clr>
            <a:srgbClr val="A4A3A4"/>
          </p15:clr>
        </p15:guide>
        <p15:guide id="8" pos="9214">
          <p15:clr>
            <a:srgbClr val="A4A3A4"/>
          </p15:clr>
        </p15:guide>
        <p15:guide id="9" pos="3387">
          <p15:clr>
            <a:srgbClr val="A4A3A4"/>
          </p15:clr>
        </p15:guide>
        <p15:guide id="10" pos="1474">
          <p15:clr>
            <a:srgbClr val="A4A3A4"/>
          </p15:clr>
        </p15:guide>
        <p15:guide id="11" pos="7594">
          <p15:clr>
            <a:srgbClr val="A4A3A4"/>
          </p15:clr>
        </p15:guide>
        <p15:guide id="12" pos="272">
          <p15:clr>
            <a:srgbClr val="A4A3A4"/>
          </p15:clr>
        </p15:guide>
        <p15:guide id="13" pos="32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neisler, Stephanie" initials="KS" lastIdx="1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A5FA"/>
    <a:srgbClr val="69BE28"/>
    <a:srgbClr val="979797"/>
    <a:srgbClr val="003192"/>
    <a:srgbClr val="00346C"/>
    <a:srgbClr val="84C0FC"/>
    <a:srgbClr val="86B171"/>
    <a:srgbClr val="49A1D4"/>
    <a:srgbClr val="FFFFFF"/>
    <a:srgbClr val="418F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48" autoAdjust="0"/>
    <p:restoredTop sz="91658" autoAdjust="0"/>
  </p:normalViewPr>
  <p:slideViewPr>
    <p:cSldViewPr snapToGrid="0" snapToObjects="1" showGuides="1">
      <p:cViewPr varScale="1">
        <p:scale>
          <a:sx n="91" d="100"/>
          <a:sy n="91" d="100"/>
        </p:scale>
        <p:origin x="216" y="664"/>
      </p:cViewPr>
      <p:guideLst>
        <p:guide orient="horz"/>
        <p:guide orient="horz" pos="2765"/>
        <p:guide orient="horz" pos="4796"/>
        <p:guide orient="horz" pos="3235"/>
        <p:guide orient="horz" pos="3974"/>
        <p:guide orient="horz" pos="2621"/>
        <p:guide orient="horz" pos="1949"/>
        <p:guide pos="9214"/>
        <p:guide pos="3387"/>
        <p:guide pos="1474"/>
        <p:guide pos="7594"/>
        <p:guide pos="272"/>
        <p:guide pos="3256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00" d="100"/>
        <a:sy n="100" d="100"/>
      </p:scale>
      <p:origin x="0" y="3064"/>
    </p:cViewPr>
  </p:sorterViewPr>
  <p:notesViewPr>
    <p:cSldViewPr snapToGrid="0" snapToObjects="1" showGuides="1">
      <p:cViewPr varScale="1">
        <p:scale>
          <a:sx n="69" d="100"/>
          <a:sy n="69" d="100"/>
        </p:scale>
        <p:origin x="-3366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AE4637-FA73-254B-89AE-35B65A0CE9B7}" type="doc">
      <dgm:prSet loTypeId="urn:microsoft.com/office/officeart/2005/8/layout/hList7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ABEFAA-A796-D845-915A-ABBB7B81E1A6}">
      <dgm:prSet phldrT="[Text]"/>
      <dgm:spPr/>
      <dgm:t>
        <a:bodyPr/>
        <a:lstStyle/>
        <a:p>
          <a:r>
            <a:rPr lang="en-US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weapons tracking and management and farm to fork application for corrections department</a:t>
          </a:r>
          <a:endParaRPr lang="en-US" dirty="0">
            <a:solidFill>
              <a:schemeClr val="bg1"/>
            </a:solidFill>
          </a:endParaRPr>
        </a:p>
      </dgm:t>
    </dgm:pt>
    <dgm:pt modelId="{9A333AE6-5BD6-A247-9DBC-D33AB8DCF15A}" type="parTrans" cxnId="{F465B74E-F927-CB4B-B6DB-4D020B5BBF43}">
      <dgm:prSet/>
      <dgm:spPr/>
      <dgm:t>
        <a:bodyPr/>
        <a:lstStyle/>
        <a:p>
          <a:endParaRPr lang="en-US"/>
        </a:p>
      </dgm:t>
    </dgm:pt>
    <dgm:pt modelId="{1327E8C4-8211-4342-866E-44DB6302DC27}" type="sibTrans" cxnId="{F465B74E-F927-CB4B-B6DB-4D020B5BBF43}">
      <dgm:prSet/>
      <dgm:spPr/>
      <dgm:t>
        <a:bodyPr/>
        <a:lstStyle/>
        <a:p>
          <a:endParaRPr lang="en-US"/>
        </a:p>
      </dgm:t>
    </dgm:pt>
    <dgm:pt modelId="{9B28D6FE-78A9-E34F-AECA-B4A90AB2D630}">
      <dgm:prSet phldrT="[Text]"/>
      <dgm:spPr/>
      <dgm:t>
        <a:bodyPr/>
        <a:lstStyle/>
        <a:p>
          <a:r>
            <a:rPr lang="en-US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RFID tracking of inventory with data analytics for luxury retailer</a:t>
          </a:r>
          <a:endParaRPr lang="en-US" dirty="0">
            <a:solidFill>
              <a:schemeClr val="bg1"/>
            </a:solidFill>
          </a:endParaRPr>
        </a:p>
      </dgm:t>
    </dgm:pt>
    <dgm:pt modelId="{E73F66A0-39D2-AF49-9981-41007315ACDD}" type="parTrans" cxnId="{56C73FF2-CB83-1248-9266-35962EF3DB90}">
      <dgm:prSet/>
      <dgm:spPr/>
      <dgm:t>
        <a:bodyPr/>
        <a:lstStyle/>
        <a:p>
          <a:endParaRPr lang="en-US"/>
        </a:p>
      </dgm:t>
    </dgm:pt>
    <dgm:pt modelId="{44BA6E6F-19B9-9C4E-8A0D-CFF68DABAB0F}" type="sibTrans" cxnId="{56C73FF2-CB83-1248-9266-35962EF3DB90}">
      <dgm:prSet/>
      <dgm:spPr/>
      <dgm:t>
        <a:bodyPr/>
        <a:lstStyle/>
        <a:p>
          <a:endParaRPr lang="en-US"/>
        </a:p>
      </dgm:t>
    </dgm:pt>
    <dgm:pt modelId="{AA0561BF-8D1B-4341-A975-6F3F92AA43AA}">
      <dgm:prSet/>
      <dgm:spPr/>
      <dgm:t>
        <a:bodyPr/>
        <a:lstStyle/>
        <a:p>
          <a:r>
            <a:rPr lang="en-US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Active RFID tracking solution for tracking animals in MOBILE ambulances along eastern seaboard</a:t>
          </a:r>
          <a:endParaRPr lang="en-US" dirty="0">
            <a:solidFill>
              <a:schemeClr val="bg1"/>
            </a:solidFill>
          </a:endParaRPr>
        </a:p>
      </dgm:t>
    </dgm:pt>
    <dgm:pt modelId="{85426864-0564-9C41-98AA-6515512C6D61}" type="parTrans" cxnId="{E448F868-F377-8E4A-ACD4-BCA408424AB1}">
      <dgm:prSet/>
      <dgm:spPr/>
      <dgm:t>
        <a:bodyPr/>
        <a:lstStyle/>
        <a:p>
          <a:endParaRPr lang="en-US"/>
        </a:p>
      </dgm:t>
    </dgm:pt>
    <dgm:pt modelId="{A159B66B-C754-A445-A927-D7A887D28729}" type="sibTrans" cxnId="{E448F868-F377-8E4A-ACD4-BCA408424AB1}">
      <dgm:prSet/>
      <dgm:spPr/>
      <dgm:t>
        <a:bodyPr/>
        <a:lstStyle/>
        <a:p>
          <a:endParaRPr lang="en-US"/>
        </a:p>
      </dgm:t>
    </dgm:pt>
    <dgm:pt modelId="{40F72A82-7428-BE43-8D1B-96CD59C7B230}">
      <dgm:prSet/>
      <dgm:spPr/>
      <dgm:t>
        <a:bodyPr/>
        <a:lstStyle/>
        <a:p>
          <a:r>
            <a:rPr lang="en-US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luggage location tracking for major cruise line</a:t>
          </a:r>
          <a:endParaRPr lang="en-US" dirty="0">
            <a:solidFill>
              <a:schemeClr val="bg1"/>
            </a:solidFill>
          </a:endParaRPr>
        </a:p>
      </dgm:t>
    </dgm:pt>
    <dgm:pt modelId="{FFE32EF9-1AEA-DA44-A917-2F580C4040D4}" type="parTrans" cxnId="{E64ECC6F-3524-BE40-B7B5-1973110492F0}">
      <dgm:prSet/>
      <dgm:spPr/>
      <dgm:t>
        <a:bodyPr/>
        <a:lstStyle/>
        <a:p>
          <a:endParaRPr lang="en-US"/>
        </a:p>
      </dgm:t>
    </dgm:pt>
    <dgm:pt modelId="{3279F42C-68E7-2340-A4C2-2A1FCD0E5040}" type="sibTrans" cxnId="{E64ECC6F-3524-BE40-B7B5-1973110492F0}">
      <dgm:prSet/>
      <dgm:spPr/>
      <dgm:t>
        <a:bodyPr/>
        <a:lstStyle/>
        <a:p>
          <a:endParaRPr lang="en-US"/>
        </a:p>
      </dgm:t>
    </dgm:pt>
    <dgm:pt modelId="{97AB068B-54B1-9E4F-AABD-72CA246FD079}">
      <dgm:prSet/>
      <dgm:spPr/>
      <dgm:t>
        <a:bodyPr/>
        <a:lstStyle/>
        <a:p>
          <a:r>
            <a:rPr lang="en-US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tracking of baking trays for bakery serving major fast food chain</a:t>
          </a:r>
          <a:endParaRPr lang="en-US" dirty="0">
            <a:solidFill>
              <a:schemeClr val="bg1"/>
            </a:solidFill>
          </a:endParaRPr>
        </a:p>
      </dgm:t>
    </dgm:pt>
    <dgm:pt modelId="{723D40C2-AC24-EA46-B637-1FD45CAFC809}" type="parTrans" cxnId="{124D8B8A-E71B-4E4C-B79E-64768F339E79}">
      <dgm:prSet/>
      <dgm:spPr/>
      <dgm:t>
        <a:bodyPr/>
        <a:lstStyle/>
        <a:p>
          <a:endParaRPr lang="en-US"/>
        </a:p>
      </dgm:t>
    </dgm:pt>
    <dgm:pt modelId="{B0F6BF9B-FDA0-464B-AC8B-17DC77DF143E}" type="sibTrans" cxnId="{124D8B8A-E71B-4E4C-B79E-64768F339E79}">
      <dgm:prSet/>
      <dgm:spPr/>
      <dgm:t>
        <a:bodyPr/>
        <a:lstStyle/>
        <a:p>
          <a:endParaRPr lang="en-US"/>
        </a:p>
      </dgm:t>
    </dgm:pt>
    <dgm:pt modelId="{693E8DE4-E6CF-754D-AAAC-D8F6F4559DA1}" type="pres">
      <dgm:prSet presAssocID="{3BAE4637-FA73-254B-89AE-35B65A0CE9B7}" presName="Name0" presStyleCnt="0">
        <dgm:presLayoutVars>
          <dgm:dir/>
          <dgm:resizeHandles val="exact"/>
        </dgm:presLayoutVars>
      </dgm:prSet>
      <dgm:spPr/>
    </dgm:pt>
    <dgm:pt modelId="{A018C54A-AD0C-8B47-9280-156B950EBD77}" type="pres">
      <dgm:prSet presAssocID="{3BAE4637-FA73-254B-89AE-35B65A0CE9B7}" presName="fgShape" presStyleLbl="fgShp" presStyleIdx="0" presStyleCnt="1" custScaleY="200374"/>
      <dgm:spPr/>
    </dgm:pt>
    <dgm:pt modelId="{12CA37F3-D79E-5A4C-95DC-76550CBE2311}" type="pres">
      <dgm:prSet presAssocID="{3BAE4637-FA73-254B-89AE-35B65A0CE9B7}" presName="linComp" presStyleCnt="0"/>
      <dgm:spPr/>
    </dgm:pt>
    <dgm:pt modelId="{0ED80E94-760E-6043-805B-88374A3F4FF4}" type="pres">
      <dgm:prSet presAssocID="{57ABEFAA-A796-D845-915A-ABBB7B81E1A6}" presName="compNode" presStyleCnt="0"/>
      <dgm:spPr/>
    </dgm:pt>
    <dgm:pt modelId="{B9BDCAB4-FC90-7245-9662-5BC5C0935E90}" type="pres">
      <dgm:prSet presAssocID="{57ABEFAA-A796-D845-915A-ABBB7B81E1A6}" presName="bkgdShape" presStyleLbl="node1" presStyleIdx="0" presStyleCnt="5"/>
      <dgm:spPr/>
    </dgm:pt>
    <dgm:pt modelId="{DFD080DC-7A61-4A46-9DA6-5FDE464973BE}" type="pres">
      <dgm:prSet presAssocID="{57ABEFAA-A796-D845-915A-ABBB7B81E1A6}" presName="nodeTx" presStyleLbl="node1" presStyleIdx="0" presStyleCnt="5">
        <dgm:presLayoutVars>
          <dgm:bulletEnabled val="1"/>
        </dgm:presLayoutVars>
      </dgm:prSet>
      <dgm:spPr/>
    </dgm:pt>
    <dgm:pt modelId="{E0ECA10A-3AFD-9F4D-A014-A0593C3E8A06}" type="pres">
      <dgm:prSet presAssocID="{57ABEFAA-A796-D845-915A-ABBB7B81E1A6}" presName="invisiNode" presStyleLbl="node1" presStyleIdx="0" presStyleCnt="5"/>
      <dgm:spPr/>
    </dgm:pt>
    <dgm:pt modelId="{A6126241-21E6-444B-8C6A-463E5FA63F7F}" type="pres">
      <dgm:prSet presAssocID="{57ABEFAA-A796-D845-915A-ABBB7B81E1A6}" presName="imagNode" presStyleLbl="fgImgPlace1" presStyleIdx="0" presStyleCnt="5"/>
      <dgm:spPr>
        <a:blipFill>
          <a:blip xmlns:r="http://schemas.openxmlformats.org/officeDocument/2006/relationships" r:embed="rId1">
            <a:lum bright="70000" contrast="-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DCAC8B9-D18A-174E-85D0-A8D11BBD329D}" type="pres">
      <dgm:prSet presAssocID="{1327E8C4-8211-4342-866E-44DB6302DC27}" presName="sibTrans" presStyleLbl="sibTrans2D1" presStyleIdx="0" presStyleCnt="0"/>
      <dgm:spPr/>
    </dgm:pt>
    <dgm:pt modelId="{E6DD7104-5D27-7641-B7C7-DBF444A800F0}" type="pres">
      <dgm:prSet presAssocID="{40F72A82-7428-BE43-8D1B-96CD59C7B230}" presName="compNode" presStyleCnt="0"/>
      <dgm:spPr/>
    </dgm:pt>
    <dgm:pt modelId="{61F5864A-34A2-5143-99EF-271A055B13E2}" type="pres">
      <dgm:prSet presAssocID="{40F72A82-7428-BE43-8D1B-96CD59C7B230}" presName="bkgdShape" presStyleLbl="node1" presStyleIdx="1" presStyleCnt="5"/>
      <dgm:spPr/>
    </dgm:pt>
    <dgm:pt modelId="{E7172E6E-AD5D-A24B-8737-2C215D4056F4}" type="pres">
      <dgm:prSet presAssocID="{40F72A82-7428-BE43-8D1B-96CD59C7B230}" presName="nodeTx" presStyleLbl="node1" presStyleIdx="1" presStyleCnt="5">
        <dgm:presLayoutVars>
          <dgm:bulletEnabled val="1"/>
        </dgm:presLayoutVars>
      </dgm:prSet>
      <dgm:spPr/>
    </dgm:pt>
    <dgm:pt modelId="{B1E54D9C-EA84-9041-BA66-4DA1545B5A31}" type="pres">
      <dgm:prSet presAssocID="{40F72A82-7428-BE43-8D1B-96CD59C7B230}" presName="invisiNode" presStyleLbl="node1" presStyleIdx="1" presStyleCnt="5"/>
      <dgm:spPr/>
    </dgm:pt>
    <dgm:pt modelId="{2817D69F-9CCB-5340-9C17-8ADFCBA0BDBA}" type="pres">
      <dgm:prSet presAssocID="{40F72A82-7428-BE43-8D1B-96CD59C7B230}" presName="imagNode" presStyleLbl="fgImgPlace1" presStyleIdx="1" presStyleCnt="5"/>
      <dgm:spPr>
        <a:blipFill>
          <a:blip xmlns:r="http://schemas.openxmlformats.org/officeDocument/2006/relationships"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49FBC9D-A98D-E24A-B72A-566614084BE9}" type="pres">
      <dgm:prSet presAssocID="{3279F42C-68E7-2340-A4C2-2A1FCD0E5040}" presName="sibTrans" presStyleLbl="sibTrans2D1" presStyleIdx="0" presStyleCnt="0"/>
      <dgm:spPr/>
    </dgm:pt>
    <dgm:pt modelId="{84974E5C-A3CE-E14F-B5AF-C42528F39519}" type="pres">
      <dgm:prSet presAssocID="{AA0561BF-8D1B-4341-A975-6F3F92AA43AA}" presName="compNode" presStyleCnt="0"/>
      <dgm:spPr/>
    </dgm:pt>
    <dgm:pt modelId="{E48996A1-E1DA-444C-96DA-F34207DCE236}" type="pres">
      <dgm:prSet presAssocID="{AA0561BF-8D1B-4341-A975-6F3F92AA43AA}" presName="bkgdShape" presStyleLbl="node1" presStyleIdx="2" presStyleCnt="5"/>
      <dgm:spPr/>
    </dgm:pt>
    <dgm:pt modelId="{EA59AD0F-034B-B146-9944-351C51B86777}" type="pres">
      <dgm:prSet presAssocID="{AA0561BF-8D1B-4341-A975-6F3F92AA43AA}" presName="nodeTx" presStyleLbl="node1" presStyleIdx="2" presStyleCnt="5">
        <dgm:presLayoutVars>
          <dgm:bulletEnabled val="1"/>
        </dgm:presLayoutVars>
      </dgm:prSet>
      <dgm:spPr/>
    </dgm:pt>
    <dgm:pt modelId="{ECB067CA-492D-C443-9112-901AECFB9B6D}" type="pres">
      <dgm:prSet presAssocID="{AA0561BF-8D1B-4341-A975-6F3F92AA43AA}" presName="invisiNode" presStyleLbl="node1" presStyleIdx="2" presStyleCnt="5"/>
      <dgm:spPr/>
    </dgm:pt>
    <dgm:pt modelId="{ACEC55EA-D7FB-1F4B-8663-99209C3B2F8D}" type="pres">
      <dgm:prSet presAssocID="{AA0561BF-8D1B-4341-A975-6F3F92AA43AA}" presName="imagNode" presStyleLbl="fgImgPlace1" presStyleIdx="2" presStyleCnt="5"/>
      <dgm:spPr>
        <a:blipFill>
          <a:blip xmlns:r="http://schemas.openxmlformats.org/officeDocument/2006/relationships"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B86991B-C7D7-294D-95B2-6C1609416B83}" type="pres">
      <dgm:prSet presAssocID="{A159B66B-C754-A445-A927-D7A887D28729}" presName="sibTrans" presStyleLbl="sibTrans2D1" presStyleIdx="0" presStyleCnt="0"/>
      <dgm:spPr/>
    </dgm:pt>
    <dgm:pt modelId="{60101781-5D61-6745-B85C-A96BB8C9E3CD}" type="pres">
      <dgm:prSet presAssocID="{9B28D6FE-78A9-E34F-AECA-B4A90AB2D630}" presName="compNode" presStyleCnt="0"/>
      <dgm:spPr/>
    </dgm:pt>
    <dgm:pt modelId="{8FEE906B-35A2-C947-98DA-E4F406057EA9}" type="pres">
      <dgm:prSet presAssocID="{9B28D6FE-78A9-E34F-AECA-B4A90AB2D630}" presName="bkgdShape" presStyleLbl="node1" presStyleIdx="3" presStyleCnt="5"/>
      <dgm:spPr/>
    </dgm:pt>
    <dgm:pt modelId="{366DCB89-6A47-244B-A779-AAE98E286B57}" type="pres">
      <dgm:prSet presAssocID="{9B28D6FE-78A9-E34F-AECA-B4A90AB2D630}" presName="nodeTx" presStyleLbl="node1" presStyleIdx="3" presStyleCnt="5">
        <dgm:presLayoutVars>
          <dgm:bulletEnabled val="1"/>
        </dgm:presLayoutVars>
      </dgm:prSet>
      <dgm:spPr/>
    </dgm:pt>
    <dgm:pt modelId="{0CE1655E-48A4-1148-AE57-6BAD02E7092C}" type="pres">
      <dgm:prSet presAssocID="{9B28D6FE-78A9-E34F-AECA-B4A90AB2D630}" presName="invisiNode" presStyleLbl="node1" presStyleIdx="3" presStyleCnt="5"/>
      <dgm:spPr/>
    </dgm:pt>
    <dgm:pt modelId="{FA583D5C-CC08-6E4B-AE62-0FC79FE02A14}" type="pres">
      <dgm:prSet presAssocID="{9B28D6FE-78A9-E34F-AECA-B4A90AB2D630}" presName="imagNode" presStyleLbl="fgImgPlace1" presStyleIdx="3" presStyleCnt="5"/>
      <dgm:spPr>
        <a:blipFill>
          <a:blip xmlns:r="http://schemas.openxmlformats.org/officeDocument/2006/relationships"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AA15D7A-CE63-F247-97B0-C38F3FB1CDFA}" type="pres">
      <dgm:prSet presAssocID="{44BA6E6F-19B9-9C4E-8A0D-CFF68DABAB0F}" presName="sibTrans" presStyleLbl="sibTrans2D1" presStyleIdx="0" presStyleCnt="0"/>
      <dgm:spPr/>
    </dgm:pt>
    <dgm:pt modelId="{91961B44-AF3A-FD42-8774-CE8ADDD6630E}" type="pres">
      <dgm:prSet presAssocID="{97AB068B-54B1-9E4F-AABD-72CA246FD079}" presName="compNode" presStyleCnt="0"/>
      <dgm:spPr/>
    </dgm:pt>
    <dgm:pt modelId="{73B91F90-406A-7A47-9F1D-AF0E6209D4E4}" type="pres">
      <dgm:prSet presAssocID="{97AB068B-54B1-9E4F-AABD-72CA246FD079}" presName="bkgdShape" presStyleLbl="node1" presStyleIdx="4" presStyleCnt="5" custLinFactNeighborY="-461"/>
      <dgm:spPr/>
    </dgm:pt>
    <dgm:pt modelId="{0CE13BD0-3A16-4648-873B-3DBC8C1AE987}" type="pres">
      <dgm:prSet presAssocID="{97AB068B-54B1-9E4F-AABD-72CA246FD079}" presName="nodeTx" presStyleLbl="node1" presStyleIdx="4" presStyleCnt="5">
        <dgm:presLayoutVars>
          <dgm:bulletEnabled val="1"/>
        </dgm:presLayoutVars>
      </dgm:prSet>
      <dgm:spPr/>
    </dgm:pt>
    <dgm:pt modelId="{2E95D49A-2E98-5742-A381-B931CDC44EAC}" type="pres">
      <dgm:prSet presAssocID="{97AB068B-54B1-9E4F-AABD-72CA246FD079}" presName="invisiNode" presStyleLbl="node1" presStyleIdx="4" presStyleCnt="5"/>
      <dgm:spPr/>
    </dgm:pt>
    <dgm:pt modelId="{A5C4CFA3-B458-3F4D-9830-C6BA3F50AA95}" type="pres">
      <dgm:prSet presAssocID="{97AB068B-54B1-9E4F-AABD-72CA246FD079}" presName="imagNode" presStyleLbl="fgImgPlace1" presStyleIdx="4" presStyleCnt="5"/>
      <dgm:spPr>
        <a:blipFill>
          <a:blip xmlns:r="http://schemas.openxmlformats.org/officeDocument/2006/relationships"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F3A99902-1C72-AC4C-BFAC-3160663B79BC}" type="presOf" srcId="{57ABEFAA-A796-D845-915A-ABBB7B81E1A6}" destId="{DFD080DC-7A61-4A46-9DA6-5FDE464973BE}" srcOrd="1" destOrd="0" presId="urn:microsoft.com/office/officeart/2005/8/layout/hList7"/>
    <dgm:cxn modelId="{5B74F316-EEC6-EE4E-B6EB-57573D5E1A9E}" type="presOf" srcId="{97AB068B-54B1-9E4F-AABD-72CA246FD079}" destId="{73B91F90-406A-7A47-9F1D-AF0E6209D4E4}" srcOrd="0" destOrd="0" presId="urn:microsoft.com/office/officeart/2005/8/layout/hList7"/>
    <dgm:cxn modelId="{5B280629-F9D8-4F4A-A89B-8B55D81A0A00}" type="presOf" srcId="{AA0561BF-8D1B-4341-A975-6F3F92AA43AA}" destId="{E48996A1-E1DA-444C-96DA-F34207DCE236}" srcOrd="0" destOrd="0" presId="urn:microsoft.com/office/officeart/2005/8/layout/hList7"/>
    <dgm:cxn modelId="{94E32032-2547-B84A-8886-C84116B6BF51}" type="presOf" srcId="{A159B66B-C754-A445-A927-D7A887D28729}" destId="{2B86991B-C7D7-294D-95B2-6C1609416B83}" srcOrd="0" destOrd="0" presId="urn:microsoft.com/office/officeart/2005/8/layout/hList7"/>
    <dgm:cxn modelId="{FFC7CF33-E8CB-9F41-A1EC-41E6832439B4}" type="presOf" srcId="{44BA6E6F-19B9-9C4E-8A0D-CFF68DABAB0F}" destId="{4AA15D7A-CE63-F247-97B0-C38F3FB1CDFA}" srcOrd="0" destOrd="0" presId="urn:microsoft.com/office/officeart/2005/8/layout/hList7"/>
    <dgm:cxn modelId="{D80EA84A-8E5A-E447-8349-520B4B349F79}" type="presOf" srcId="{57ABEFAA-A796-D845-915A-ABBB7B81E1A6}" destId="{B9BDCAB4-FC90-7245-9662-5BC5C0935E90}" srcOrd="0" destOrd="0" presId="urn:microsoft.com/office/officeart/2005/8/layout/hList7"/>
    <dgm:cxn modelId="{F465B74E-F927-CB4B-B6DB-4D020B5BBF43}" srcId="{3BAE4637-FA73-254B-89AE-35B65A0CE9B7}" destId="{57ABEFAA-A796-D845-915A-ABBB7B81E1A6}" srcOrd="0" destOrd="0" parTransId="{9A333AE6-5BD6-A247-9DBC-D33AB8DCF15A}" sibTransId="{1327E8C4-8211-4342-866E-44DB6302DC27}"/>
    <dgm:cxn modelId="{9036B467-023A-B243-B49A-54AEF77A5D23}" type="presOf" srcId="{40F72A82-7428-BE43-8D1B-96CD59C7B230}" destId="{E7172E6E-AD5D-A24B-8737-2C215D4056F4}" srcOrd="1" destOrd="0" presId="urn:microsoft.com/office/officeart/2005/8/layout/hList7"/>
    <dgm:cxn modelId="{E448F868-F377-8E4A-ACD4-BCA408424AB1}" srcId="{3BAE4637-FA73-254B-89AE-35B65A0CE9B7}" destId="{AA0561BF-8D1B-4341-A975-6F3F92AA43AA}" srcOrd="2" destOrd="0" parTransId="{85426864-0564-9C41-98AA-6515512C6D61}" sibTransId="{A159B66B-C754-A445-A927-D7A887D28729}"/>
    <dgm:cxn modelId="{E64ECC6F-3524-BE40-B7B5-1973110492F0}" srcId="{3BAE4637-FA73-254B-89AE-35B65A0CE9B7}" destId="{40F72A82-7428-BE43-8D1B-96CD59C7B230}" srcOrd="1" destOrd="0" parTransId="{FFE32EF9-1AEA-DA44-A917-2F580C4040D4}" sibTransId="{3279F42C-68E7-2340-A4C2-2A1FCD0E5040}"/>
    <dgm:cxn modelId="{53334877-3BCC-B14A-AB66-34E7A86A1B59}" type="presOf" srcId="{3279F42C-68E7-2340-A4C2-2A1FCD0E5040}" destId="{149FBC9D-A98D-E24A-B72A-566614084BE9}" srcOrd="0" destOrd="0" presId="urn:microsoft.com/office/officeart/2005/8/layout/hList7"/>
    <dgm:cxn modelId="{6017B387-D102-6444-8F84-AA13416BCA37}" type="presOf" srcId="{9B28D6FE-78A9-E34F-AECA-B4A90AB2D630}" destId="{8FEE906B-35A2-C947-98DA-E4F406057EA9}" srcOrd="0" destOrd="0" presId="urn:microsoft.com/office/officeart/2005/8/layout/hList7"/>
    <dgm:cxn modelId="{124D8B8A-E71B-4E4C-B79E-64768F339E79}" srcId="{3BAE4637-FA73-254B-89AE-35B65A0CE9B7}" destId="{97AB068B-54B1-9E4F-AABD-72CA246FD079}" srcOrd="4" destOrd="0" parTransId="{723D40C2-AC24-EA46-B637-1FD45CAFC809}" sibTransId="{B0F6BF9B-FDA0-464B-AC8B-17DC77DF143E}"/>
    <dgm:cxn modelId="{BE12B69F-79BD-B846-B18F-84B37557EC33}" type="presOf" srcId="{40F72A82-7428-BE43-8D1B-96CD59C7B230}" destId="{61F5864A-34A2-5143-99EF-271A055B13E2}" srcOrd="0" destOrd="0" presId="urn:microsoft.com/office/officeart/2005/8/layout/hList7"/>
    <dgm:cxn modelId="{D5DD77A5-5C5D-2A4C-B3AB-67F7D3D92E1C}" type="presOf" srcId="{9B28D6FE-78A9-E34F-AECA-B4A90AB2D630}" destId="{366DCB89-6A47-244B-A779-AAE98E286B57}" srcOrd="1" destOrd="0" presId="urn:microsoft.com/office/officeart/2005/8/layout/hList7"/>
    <dgm:cxn modelId="{005539BC-A39D-5340-8E87-A832CF8C1147}" type="presOf" srcId="{AA0561BF-8D1B-4341-A975-6F3F92AA43AA}" destId="{EA59AD0F-034B-B146-9944-351C51B86777}" srcOrd="1" destOrd="0" presId="urn:microsoft.com/office/officeart/2005/8/layout/hList7"/>
    <dgm:cxn modelId="{5AB0A6BF-881F-AD40-83FF-643DDFC68792}" type="presOf" srcId="{3BAE4637-FA73-254B-89AE-35B65A0CE9B7}" destId="{693E8DE4-E6CF-754D-AAAC-D8F6F4559DA1}" srcOrd="0" destOrd="0" presId="urn:microsoft.com/office/officeart/2005/8/layout/hList7"/>
    <dgm:cxn modelId="{A02E02C4-B540-E842-B8EA-D2F1587E99F9}" type="presOf" srcId="{97AB068B-54B1-9E4F-AABD-72CA246FD079}" destId="{0CE13BD0-3A16-4648-873B-3DBC8C1AE987}" srcOrd="1" destOrd="0" presId="urn:microsoft.com/office/officeart/2005/8/layout/hList7"/>
    <dgm:cxn modelId="{56C73FF2-CB83-1248-9266-35962EF3DB90}" srcId="{3BAE4637-FA73-254B-89AE-35B65A0CE9B7}" destId="{9B28D6FE-78A9-E34F-AECA-B4A90AB2D630}" srcOrd="3" destOrd="0" parTransId="{E73F66A0-39D2-AF49-9981-41007315ACDD}" sibTransId="{44BA6E6F-19B9-9C4E-8A0D-CFF68DABAB0F}"/>
    <dgm:cxn modelId="{D5DC6EF6-EBDC-C446-B565-F052CB928B0C}" type="presOf" srcId="{1327E8C4-8211-4342-866E-44DB6302DC27}" destId="{9DCAC8B9-D18A-174E-85D0-A8D11BBD329D}" srcOrd="0" destOrd="0" presId="urn:microsoft.com/office/officeart/2005/8/layout/hList7"/>
    <dgm:cxn modelId="{A170C049-A9CB-DF4C-B838-71524DCC04E8}" type="presParOf" srcId="{693E8DE4-E6CF-754D-AAAC-D8F6F4559DA1}" destId="{A018C54A-AD0C-8B47-9280-156B950EBD77}" srcOrd="0" destOrd="0" presId="urn:microsoft.com/office/officeart/2005/8/layout/hList7"/>
    <dgm:cxn modelId="{8CC3A09E-0C64-5D41-B37D-9E7FB81A8626}" type="presParOf" srcId="{693E8DE4-E6CF-754D-AAAC-D8F6F4559DA1}" destId="{12CA37F3-D79E-5A4C-95DC-76550CBE2311}" srcOrd="1" destOrd="0" presId="urn:microsoft.com/office/officeart/2005/8/layout/hList7"/>
    <dgm:cxn modelId="{03615D7F-EBE9-6048-8619-5EDDF6AAC198}" type="presParOf" srcId="{12CA37F3-D79E-5A4C-95DC-76550CBE2311}" destId="{0ED80E94-760E-6043-805B-88374A3F4FF4}" srcOrd="0" destOrd="0" presId="urn:microsoft.com/office/officeart/2005/8/layout/hList7"/>
    <dgm:cxn modelId="{38EC80BE-6460-2340-B52E-005DDF61479D}" type="presParOf" srcId="{0ED80E94-760E-6043-805B-88374A3F4FF4}" destId="{B9BDCAB4-FC90-7245-9662-5BC5C0935E90}" srcOrd="0" destOrd="0" presId="urn:microsoft.com/office/officeart/2005/8/layout/hList7"/>
    <dgm:cxn modelId="{B136CDC6-E84B-AB47-B1C4-4FA4A7908865}" type="presParOf" srcId="{0ED80E94-760E-6043-805B-88374A3F4FF4}" destId="{DFD080DC-7A61-4A46-9DA6-5FDE464973BE}" srcOrd="1" destOrd="0" presId="urn:microsoft.com/office/officeart/2005/8/layout/hList7"/>
    <dgm:cxn modelId="{B69F63C1-1006-3541-94E4-0A84EBC90803}" type="presParOf" srcId="{0ED80E94-760E-6043-805B-88374A3F4FF4}" destId="{E0ECA10A-3AFD-9F4D-A014-A0593C3E8A06}" srcOrd="2" destOrd="0" presId="urn:microsoft.com/office/officeart/2005/8/layout/hList7"/>
    <dgm:cxn modelId="{AAD8BBF9-0323-6541-B620-3C64D249A9E0}" type="presParOf" srcId="{0ED80E94-760E-6043-805B-88374A3F4FF4}" destId="{A6126241-21E6-444B-8C6A-463E5FA63F7F}" srcOrd="3" destOrd="0" presId="urn:microsoft.com/office/officeart/2005/8/layout/hList7"/>
    <dgm:cxn modelId="{6CE85291-C0A2-2543-A593-5F0F1EDC122F}" type="presParOf" srcId="{12CA37F3-D79E-5A4C-95DC-76550CBE2311}" destId="{9DCAC8B9-D18A-174E-85D0-A8D11BBD329D}" srcOrd="1" destOrd="0" presId="urn:microsoft.com/office/officeart/2005/8/layout/hList7"/>
    <dgm:cxn modelId="{A2A0E2EE-28D5-4547-B794-F315804322B8}" type="presParOf" srcId="{12CA37F3-D79E-5A4C-95DC-76550CBE2311}" destId="{E6DD7104-5D27-7641-B7C7-DBF444A800F0}" srcOrd="2" destOrd="0" presId="urn:microsoft.com/office/officeart/2005/8/layout/hList7"/>
    <dgm:cxn modelId="{F7E34189-F496-2E49-8CC4-6DA87382BB23}" type="presParOf" srcId="{E6DD7104-5D27-7641-B7C7-DBF444A800F0}" destId="{61F5864A-34A2-5143-99EF-271A055B13E2}" srcOrd="0" destOrd="0" presId="urn:microsoft.com/office/officeart/2005/8/layout/hList7"/>
    <dgm:cxn modelId="{8A28851F-BA28-4347-AA69-A6BB6AE9B47D}" type="presParOf" srcId="{E6DD7104-5D27-7641-B7C7-DBF444A800F0}" destId="{E7172E6E-AD5D-A24B-8737-2C215D4056F4}" srcOrd="1" destOrd="0" presId="urn:microsoft.com/office/officeart/2005/8/layout/hList7"/>
    <dgm:cxn modelId="{48E8B00B-8E5F-7E42-B6BC-2EF5C2F08C70}" type="presParOf" srcId="{E6DD7104-5D27-7641-B7C7-DBF444A800F0}" destId="{B1E54D9C-EA84-9041-BA66-4DA1545B5A31}" srcOrd="2" destOrd="0" presId="urn:microsoft.com/office/officeart/2005/8/layout/hList7"/>
    <dgm:cxn modelId="{0C70A456-BD99-C344-B24D-D0F0A2716ED1}" type="presParOf" srcId="{E6DD7104-5D27-7641-B7C7-DBF444A800F0}" destId="{2817D69F-9CCB-5340-9C17-8ADFCBA0BDBA}" srcOrd="3" destOrd="0" presId="urn:microsoft.com/office/officeart/2005/8/layout/hList7"/>
    <dgm:cxn modelId="{D16C1259-955A-054F-8198-0CED4621743D}" type="presParOf" srcId="{12CA37F3-D79E-5A4C-95DC-76550CBE2311}" destId="{149FBC9D-A98D-E24A-B72A-566614084BE9}" srcOrd="3" destOrd="0" presId="urn:microsoft.com/office/officeart/2005/8/layout/hList7"/>
    <dgm:cxn modelId="{EA7A8849-B4EA-D847-894E-529BAD4E9264}" type="presParOf" srcId="{12CA37F3-D79E-5A4C-95DC-76550CBE2311}" destId="{84974E5C-A3CE-E14F-B5AF-C42528F39519}" srcOrd="4" destOrd="0" presId="urn:microsoft.com/office/officeart/2005/8/layout/hList7"/>
    <dgm:cxn modelId="{000EFB13-6CDB-FE4C-85BE-08F706E07729}" type="presParOf" srcId="{84974E5C-A3CE-E14F-B5AF-C42528F39519}" destId="{E48996A1-E1DA-444C-96DA-F34207DCE236}" srcOrd="0" destOrd="0" presId="urn:microsoft.com/office/officeart/2005/8/layout/hList7"/>
    <dgm:cxn modelId="{E387DD19-87E8-2749-9D7D-074848E33708}" type="presParOf" srcId="{84974E5C-A3CE-E14F-B5AF-C42528F39519}" destId="{EA59AD0F-034B-B146-9944-351C51B86777}" srcOrd="1" destOrd="0" presId="urn:microsoft.com/office/officeart/2005/8/layout/hList7"/>
    <dgm:cxn modelId="{2965F4E3-4816-6046-A3BD-9A8BC2576A4F}" type="presParOf" srcId="{84974E5C-A3CE-E14F-B5AF-C42528F39519}" destId="{ECB067CA-492D-C443-9112-901AECFB9B6D}" srcOrd="2" destOrd="0" presId="urn:microsoft.com/office/officeart/2005/8/layout/hList7"/>
    <dgm:cxn modelId="{E4682A8D-4362-F544-90B0-32F6A481D866}" type="presParOf" srcId="{84974E5C-A3CE-E14F-B5AF-C42528F39519}" destId="{ACEC55EA-D7FB-1F4B-8663-99209C3B2F8D}" srcOrd="3" destOrd="0" presId="urn:microsoft.com/office/officeart/2005/8/layout/hList7"/>
    <dgm:cxn modelId="{C2F26FB0-5152-234B-A6EC-268813425A04}" type="presParOf" srcId="{12CA37F3-D79E-5A4C-95DC-76550CBE2311}" destId="{2B86991B-C7D7-294D-95B2-6C1609416B83}" srcOrd="5" destOrd="0" presId="urn:microsoft.com/office/officeart/2005/8/layout/hList7"/>
    <dgm:cxn modelId="{258B327C-DFD9-0B47-BAA7-88F358DB9913}" type="presParOf" srcId="{12CA37F3-D79E-5A4C-95DC-76550CBE2311}" destId="{60101781-5D61-6745-B85C-A96BB8C9E3CD}" srcOrd="6" destOrd="0" presId="urn:microsoft.com/office/officeart/2005/8/layout/hList7"/>
    <dgm:cxn modelId="{189DD26A-DC0A-4544-8AEF-5818DA19DFEF}" type="presParOf" srcId="{60101781-5D61-6745-B85C-A96BB8C9E3CD}" destId="{8FEE906B-35A2-C947-98DA-E4F406057EA9}" srcOrd="0" destOrd="0" presId="urn:microsoft.com/office/officeart/2005/8/layout/hList7"/>
    <dgm:cxn modelId="{FD626FA2-8BAF-8D46-BD41-5B21958FCABC}" type="presParOf" srcId="{60101781-5D61-6745-B85C-A96BB8C9E3CD}" destId="{366DCB89-6A47-244B-A779-AAE98E286B57}" srcOrd="1" destOrd="0" presId="urn:microsoft.com/office/officeart/2005/8/layout/hList7"/>
    <dgm:cxn modelId="{C2FFF21B-62F4-BF4A-9262-91DC3A72F0BA}" type="presParOf" srcId="{60101781-5D61-6745-B85C-A96BB8C9E3CD}" destId="{0CE1655E-48A4-1148-AE57-6BAD02E7092C}" srcOrd="2" destOrd="0" presId="urn:microsoft.com/office/officeart/2005/8/layout/hList7"/>
    <dgm:cxn modelId="{65580C63-C1BD-404A-86F9-590E41D1BAC4}" type="presParOf" srcId="{60101781-5D61-6745-B85C-A96BB8C9E3CD}" destId="{FA583D5C-CC08-6E4B-AE62-0FC79FE02A14}" srcOrd="3" destOrd="0" presId="urn:microsoft.com/office/officeart/2005/8/layout/hList7"/>
    <dgm:cxn modelId="{CDAE8735-5DBC-4F47-948A-2534FBF9D150}" type="presParOf" srcId="{12CA37F3-D79E-5A4C-95DC-76550CBE2311}" destId="{4AA15D7A-CE63-F247-97B0-C38F3FB1CDFA}" srcOrd="7" destOrd="0" presId="urn:microsoft.com/office/officeart/2005/8/layout/hList7"/>
    <dgm:cxn modelId="{9B2CE6B7-A633-8741-873D-611C7B583338}" type="presParOf" srcId="{12CA37F3-D79E-5A4C-95DC-76550CBE2311}" destId="{91961B44-AF3A-FD42-8774-CE8ADDD6630E}" srcOrd="8" destOrd="0" presId="urn:microsoft.com/office/officeart/2005/8/layout/hList7"/>
    <dgm:cxn modelId="{9AF36312-5EBF-A947-8878-E9321B9847CC}" type="presParOf" srcId="{91961B44-AF3A-FD42-8774-CE8ADDD6630E}" destId="{73B91F90-406A-7A47-9F1D-AF0E6209D4E4}" srcOrd="0" destOrd="0" presId="urn:microsoft.com/office/officeart/2005/8/layout/hList7"/>
    <dgm:cxn modelId="{0B05F062-1738-4842-8896-BF72099C7725}" type="presParOf" srcId="{91961B44-AF3A-FD42-8774-CE8ADDD6630E}" destId="{0CE13BD0-3A16-4648-873B-3DBC8C1AE987}" srcOrd="1" destOrd="0" presId="urn:microsoft.com/office/officeart/2005/8/layout/hList7"/>
    <dgm:cxn modelId="{6EEFE7DF-5013-9B44-84F7-5E792B52A4E5}" type="presParOf" srcId="{91961B44-AF3A-FD42-8774-CE8ADDD6630E}" destId="{2E95D49A-2E98-5742-A381-B931CDC44EAC}" srcOrd="2" destOrd="0" presId="urn:microsoft.com/office/officeart/2005/8/layout/hList7"/>
    <dgm:cxn modelId="{69D721AA-6671-D64E-BF47-1B18DF854C94}" type="presParOf" srcId="{91961B44-AF3A-FD42-8774-CE8ADDD6630E}" destId="{A5C4CFA3-B458-3F4D-9830-C6BA3F50AA9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DCAB4-FC90-7245-9662-5BC5C0935E90}">
      <dsp:nvSpPr>
        <dsp:cNvPr id="0" name=""/>
        <dsp:cNvSpPr/>
      </dsp:nvSpPr>
      <dsp:spPr>
        <a:xfrm>
          <a:off x="0" y="-51188"/>
          <a:ext cx="1712225" cy="40496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weapons tracking and management and farm to fork application for corrections department</a:t>
          </a:r>
          <a:endParaRPr lang="en-US" sz="1200" kern="1200" dirty="0">
            <a:solidFill>
              <a:schemeClr val="bg1"/>
            </a:solidFill>
          </a:endParaRPr>
        </a:p>
      </dsp:txBody>
      <dsp:txXfrm>
        <a:off x="0" y="1568675"/>
        <a:ext cx="1712225" cy="1619864"/>
      </dsp:txXfrm>
    </dsp:sp>
    <dsp:sp modelId="{A6126241-21E6-444B-8C6A-463E5FA63F7F}">
      <dsp:nvSpPr>
        <dsp:cNvPr id="0" name=""/>
        <dsp:cNvSpPr/>
      </dsp:nvSpPr>
      <dsp:spPr>
        <a:xfrm>
          <a:off x="181844" y="191790"/>
          <a:ext cx="1348536" cy="1348536"/>
        </a:xfrm>
        <a:prstGeom prst="ellipse">
          <a:avLst/>
        </a:prstGeom>
        <a:blipFill>
          <a:blip xmlns:r="http://schemas.openxmlformats.org/officeDocument/2006/relationships" r:embed="rId1">
            <a:lum bright="70000" contrast="-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F5864A-34A2-5143-99EF-271A055B13E2}">
      <dsp:nvSpPr>
        <dsp:cNvPr id="0" name=""/>
        <dsp:cNvSpPr/>
      </dsp:nvSpPr>
      <dsp:spPr>
        <a:xfrm>
          <a:off x="1763592" y="-51188"/>
          <a:ext cx="1712225" cy="40496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luggage location tracking for major cruise line</a:t>
          </a:r>
          <a:endParaRPr lang="en-US" sz="1200" kern="1200" dirty="0">
            <a:solidFill>
              <a:schemeClr val="bg1"/>
            </a:solidFill>
          </a:endParaRPr>
        </a:p>
      </dsp:txBody>
      <dsp:txXfrm>
        <a:off x="1763592" y="1568675"/>
        <a:ext cx="1712225" cy="1619864"/>
      </dsp:txXfrm>
    </dsp:sp>
    <dsp:sp modelId="{2817D69F-9CCB-5340-9C17-8ADFCBA0BDBA}">
      <dsp:nvSpPr>
        <dsp:cNvPr id="0" name=""/>
        <dsp:cNvSpPr/>
      </dsp:nvSpPr>
      <dsp:spPr>
        <a:xfrm>
          <a:off x="1945436" y="191790"/>
          <a:ext cx="1348536" cy="1348536"/>
        </a:xfrm>
        <a:prstGeom prst="ellipse">
          <a:avLst/>
        </a:prstGeom>
        <a:blipFill>
          <a:blip xmlns:r="http://schemas.openxmlformats.org/officeDocument/2006/relationships"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8996A1-E1DA-444C-96DA-F34207DCE236}">
      <dsp:nvSpPr>
        <dsp:cNvPr id="0" name=""/>
        <dsp:cNvSpPr/>
      </dsp:nvSpPr>
      <dsp:spPr>
        <a:xfrm>
          <a:off x="3527184" y="-51188"/>
          <a:ext cx="1712225" cy="40496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Active RFID tracking solution for tracking animals in MOBILE ambulances along eastern seaboard</a:t>
          </a:r>
          <a:endParaRPr lang="en-US" sz="1200" kern="1200" dirty="0">
            <a:solidFill>
              <a:schemeClr val="bg1"/>
            </a:solidFill>
          </a:endParaRPr>
        </a:p>
      </dsp:txBody>
      <dsp:txXfrm>
        <a:off x="3527184" y="1568675"/>
        <a:ext cx="1712225" cy="1619864"/>
      </dsp:txXfrm>
    </dsp:sp>
    <dsp:sp modelId="{ACEC55EA-D7FB-1F4B-8663-99209C3B2F8D}">
      <dsp:nvSpPr>
        <dsp:cNvPr id="0" name=""/>
        <dsp:cNvSpPr/>
      </dsp:nvSpPr>
      <dsp:spPr>
        <a:xfrm>
          <a:off x="3709029" y="191790"/>
          <a:ext cx="1348536" cy="1348536"/>
        </a:xfrm>
        <a:prstGeom prst="ellipse">
          <a:avLst/>
        </a:prstGeom>
        <a:blipFill>
          <a:blip xmlns:r="http://schemas.openxmlformats.org/officeDocument/2006/relationships"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EE906B-35A2-C947-98DA-E4F406057EA9}">
      <dsp:nvSpPr>
        <dsp:cNvPr id="0" name=""/>
        <dsp:cNvSpPr/>
      </dsp:nvSpPr>
      <dsp:spPr>
        <a:xfrm>
          <a:off x="5290777" y="-51188"/>
          <a:ext cx="1712225" cy="40496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RFID tracking of inventory with data analytics for luxury retailer</a:t>
          </a:r>
          <a:endParaRPr lang="en-US" sz="1200" kern="1200" dirty="0">
            <a:solidFill>
              <a:schemeClr val="bg1"/>
            </a:solidFill>
          </a:endParaRPr>
        </a:p>
      </dsp:txBody>
      <dsp:txXfrm>
        <a:off x="5290777" y="1568675"/>
        <a:ext cx="1712225" cy="1619864"/>
      </dsp:txXfrm>
    </dsp:sp>
    <dsp:sp modelId="{FA583D5C-CC08-6E4B-AE62-0FC79FE02A14}">
      <dsp:nvSpPr>
        <dsp:cNvPr id="0" name=""/>
        <dsp:cNvSpPr/>
      </dsp:nvSpPr>
      <dsp:spPr>
        <a:xfrm>
          <a:off x="5472621" y="191790"/>
          <a:ext cx="1348536" cy="1348536"/>
        </a:xfrm>
        <a:prstGeom prst="ellipse">
          <a:avLst/>
        </a:prstGeom>
        <a:blipFill>
          <a:blip xmlns:r="http://schemas.openxmlformats.org/officeDocument/2006/relationships"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B91F90-406A-7A47-9F1D-AF0E6209D4E4}">
      <dsp:nvSpPr>
        <dsp:cNvPr id="0" name=""/>
        <dsp:cNvSpPr/>
      </dsp:nvSpPr>
      <dsp:spPr>
        <a:xfrm>
          <a:off x="7054369" y="-51188"/>
          <a:ext cx="1712225" cy="40496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tracking of baking trays for bakery serving major fast food chain</a:t>
          </a:r>
          <a:endParaRPr lang="en-US" sz="1200" kern="1200" dirty="0">
            <a:solidFill>
              <a:schemeClr val="bg1"/>
            </a:solidFill>
          </a:endParaRPr>
        </a:p>
      </dsp:txBody>
      <dsp:txXfrm>
        <a:off x="7054369" y="1568675"/>
        <a:ext cx="1712225" cy="1619864"/>
      </dsp:txXfrm>
    </dsp:sp>
    <dsp:sp modelId="{A5C4CFA3-B458-3F4D-9830-C6BA3F50AA95}">
      <dsp:nvSpPr>
        <dsp:cNvPr id="0" name=""/>
        <dsp:cNvSpPr/>
      </dsp:nvSpPr>
      <dsp:spPr>
        <a:xfrm>
          <a:off x="7236213" y="191790"/>
          <a:ext cx="1348536" cy="1348536"/>
        </a:xfrm>
        <a:prstGeom prst="ellipse">
          <a:avLst/>
        </a:prstGeom>
        <a:blipFill>
          <a:blip xmlns:r="http://schemas.openxmlformats.org/officeDocument/2006/relationships"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18C54A-AD0C-8B47-9280-156B950EBD77}">
      <dsp:nvSpPr>
        <dsp:cNvPr id="0" name=""/>
        <dsp:cNvSpPr/>
      </dsp:nvSpPr>
      <dsp:spPr>
        <a:xfrm>
          <a:off x="350663" y="2883678"/>
          <a:ext cx="8065267" cy="1217169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F975544-2524-40AB-A2A7-9FFB85E3B7E5}" type="datetimeFigureOut">
              <a:rPr lang="en-US"/>
              <a:pPr>
                <a:defRPr/>
              </a:pPr>
              <a:t>6/29/19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BA30B68-6A1B-47BE-917A-A3606BD5C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080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0F63BB63-6A6B-4891-8212-A1D7C6E5903F}" type="datetimeFigureOut">
              <a:rPr lang="en-US"/>
              <a:pPr>
                <a:defRPr/>
              </a:pPr>
              <a:t>6/29/19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96E9E34A-1000-4038-85E2-C31D88BFBC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5257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Priorities in</a:t>
            </a:r>
            <a:r>
              <a:rPr lang="en-US" baseline="0" dirty="0"/>
              <a:t> three categories: verticals, customers, offerings &lt;build&gt;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Verticals</a:t>
            </a:r>
            <a:endParaRPr lang="en-US" dirty="0">
              <a:effectLst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Manufacturing –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huge market,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low share – attack Honeywell with Voice and </a:t>
            </a:r>
            <a:r>
              <a:rPr lang="en-U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Dex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&lt;build&gt;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Healthcare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high growth, shape the market – mobility, patient identification, specimen and drug tracking &lt;build&gt;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Customers</a:t>
            </a:r>
          </a:p>
          <a:p>
            <a:pPr marL="628650" lvl="1" indent="-171450">
              <a:buFont typeface="Arial"/>
              <a:buChar char="•"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Fortune 500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we have little/no presence – we will go hunting and use EAI solutions to penetrate &lt;build&gt;</a:t>
            </a:r>
          </a:p>
          <a:p>
            <a:pPr marL="628650" lvl="1" indent="-171450">
              <a:buFont typeface="Arial"/>
              <a:buChar char="•"/>
            </a:pPr>
            <a:r>
              <a:rPr lang="en-US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Channel expansion: </a:t>
            </a:r>
            <a:r>
              <a:rPr lang="en-US" sz="14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Expand number of partners in key geos</a:t>
            </a:r>
            <a:r>
              <a:rPr lang="en-US" sz="14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engage them in EAI solutions with our new channel program &lt;build&gt;</a:t>
            </a:r>
          </a:p>
          <a:p>
            <a:pPr marL="171450" lvl="0" indent="-171450">
              <a:buFont typeface="Arial"/>
              <a:buChar char="•"/>
            </a:pPr>
            <a:r>
              <a:rPr lang="en-US" sz="14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Offerings</a:t>
            </a: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 expansion: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Wrap managed and professional services around our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offerings &lt;build&gt;</a:t>
            </a: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Solutions selling: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Reinvent how we sell for solutions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such as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SNAp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&lt;build&gt;</a:t>
            </a: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O/S platform migration: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Accelerate to second wave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customers + involve the channel &lt;build&gt;</a:t>
            </a:r>
            <a:endParaRPr lang="en-US" sz="14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addition, each region has set priorities &lt;build&gt;</a:t>
            </a:r>
            <a:endParaRPr lang="en-US" sz="14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Priorities don’t mean other parts of our business don’t matter. This is where we move resources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/>
              <a:t>We</a:t>
            </a:r>
            <a:r>
              <a:rPr lang="en-US" sz="1400" baseline="0" dirty="0"/>
              <a:t> already have some awesome wins behind these priorities</a:t>
            </a:r>
            <a:endParaRPr lang="en-US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4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4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338ACE-A09E-499D-8456-A67E0F082FE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55171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Trends—Market Strategy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Placeholder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Data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customers experiencing? What influences our customers?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 analytics, what are people getting excited about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Weaving in EAI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Zebra helps you tap into the category of </a:t>
            </a:r>
            <a:r>
              <a:rPr lang="en-US" b="0" dirty="0">
                <a:solidFill>
                  <a:srgbClr val="00B0F0"/>
                </a:solidFill>
              </a:rPr>
              <a:t>Enterprise Asset Intelligence</a:t>
            </a:r>
            <a:r>
              <a:rPr lang="en-US" b="0" dirty="0"/>
              <a:t> by enabling you to offer operational visibility to your customers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More EAI research</a:t>
            </a:r>
            <a:r>
              <a:rPr lang="en-US" b="0" baseline="0" dirty="0"/>
              <a:t> and info to come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simple. At its core, Enterprise Asset Intelligence is the business category that represents operational visibility. The mega trends of workforce mobility, the Internet of Things and the cloud have made operational visibility a mainstream business need and created unique growth opportunities for Zebra and its partners.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Zebra’s broad portfolio of </a:t>
            </a:r>
            <a:r>
              <a:rPr lang="en-US" b="1" dirty="0">
                <a:solidFill>
                  <a:srgbClr val="00B0F0"/>
                </a:solidFill>
              </a:rPr>
              <a:t>Visibility</a:t>
            </a:r>
            <a:r>
              <a:rPr lang="en-US" b="1" dirty="0"/>
              <a:t> solutions gives access to much larger markets that we can take advantage of together. 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38ACE-A09E-499D-8456-A67E0F082FE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221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CONTRAST TO 5</a:t>
            </a:r>
            <a:r>
              <a:rPr lang="en-US" baseline="0" dirty="0"/>
              <a:t> YEARS AGO</a:t>
            </a:r>
          </a:p>
          <a:p>
            <a:endParaRPr lang="en-US" baseline="0" dirty="0"/>
          </a:p>
          <a:p>
            <a:r>
              <a:rPr lang="en-US" baseline="0" dirty="0"/>
              <a:t>USED TO LOSE GUNS…DON’T ANYMORE…ALSO CAN MANAGE FOOD SUPPLY FOR INMATES MUCH BETTER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TRACK USAGE OF BUNS VIA NUMBER OF TRAYS USED AND CAN TRACK THE TRAYS (EXPENSIVE ASSET)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338ACE-A09E-499D-8456-A67E0F082FE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41869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ENGAGEMENT WITH PARTNERS HAS SIGNIFICANT IMPACT IN THEIR PERCEPTION OF THE PROGRAM AND OUR COMPANY</a:t>
            </a:r>
          </a:p>
          <a:p>
            <a:endParaRPr lang="en-US" dirty="0"/>
          </a:p>
          <a:p>
            <a:r>
              <a:rPr lang="en-US" dirty="0"/>
              <a:t>WHILE PARTNERS MAY NOT LIKE EVERYTHING WE DO, THEY HIGHLY VALUE CONSISTENCY AND PREDICTABILITY</a:t>
            </a:r>
          </a:p>
          <a:p>
            <a:endParaRPr lang="en-US" dirty="0"/>
          </a:p>
          <a:p>
            <a:r>
              <a:rPr lang="en-US" dirty="0"/>
              <a:t>ANDERS REVIEWED AT GPS; JULIANN JUST NOW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D41ABD-1684-4346-9CC5-C7539730570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96535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8477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EXBACKEND1\Users\ldicostanzo\Desktop\foote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34200"/>
            <a:ext cx="14630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961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79" y="2545079"/>
            <a:ext cx="12447272" cy="1775461"/>
          </a:xfrm>
        </p:spPr>
        <p:txBody>
          <a:bodyPr anchor="ctr"/>
          <a:lstStyle>
            <a:lvl1pPr algn="l">
              <a:lnSpc>
                <a:spcPct val="80000"/>
              </a:lnSpc>
              <a:defRPr sz="576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1" y="4663440"/>
            <a:ext cx="10256520" cy="211455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4480">
                <a:solidFill>
                  <a:srgbClr val="898989"/>
                </a:solidFill>
              </a:defRPr>
            </a:lvl1pPr>
            <a:lvl2pPr marL="731520" indent="0" algn="ctr">
              <a:buNone/>
              <a:defRPr sz="3200"/>
            </a:lvl2pPr>
            <a:lvl3pPr marL="1463040" indent="0" algn="ctr">
              <a:buNone/>
              <a:defRPr sz="2880"/>
            </a:lvl3pPr>
            <a:lvl4pPr marL="2194560" indent="0" algn="ctr">
              <a:buNone/>
              <a:defRPr sz="2560"/>
            </a:lvl4pPr>
            <a:lvl5pPr marL="2926080" indent="0" algn="ctr">
              <a:buNone/>
              <a:defRPr sz="2560"/>
            </a:lvl5pPr>
            <a:lvl6pPr marL="3657600" indent="0" algn="ctr">
              <a:buNone/>
              <a:defRPr sz="2560"/>
            </a:lvl6pPr>
            <a:lvl7pPr marL="4389120" indent="0" algn="ctr">
              <a:buNone/>
              <a:defRPr sz="2560"/>
            </a:lvl7pPr>
            <a:lvl8pPr marL="5120640" indent="0" algn="ctr">
              <a:buNone/>
              <a:defRPr sz="2560"/>
            </a:lvl8pPr>
            <a:lvl9pPr marL="5852160" indent="0" algn="ctr">
              <a:buNone/>
              <a:defRPr sz="25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044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6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46" y="5288283"/>
            <a:ext cx="12447755" cy="1626867"/>
          </a:xfrm>
        </p:spPr>
        <p:txBody>
          <a:bodyPr anchor="t"/>
          <a:lstStyle>
            <a:lvl1pPr>
              <a:lnSpc>
                <a:spcPct val="80000"/>
              </a:lnSpc>
              <a:defRPr sz="576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0621" y="3482342"/>
            <a:ext cx="12450595" cy="1802128"/>
          </a:xfrm>
        </p:spPr>
        <p:txBody>
          <a:bodyPr anchor="b"/>
          <a:lstStyle>
            <a:lvl1pPr marL="0" indent="0">
              <a:lnSpc>
                <a:spcPct val="80000"/>
              </a:lnSpc>
              <a:buNone/>
              <a:defRPr sz="4480">
                <a:solidFill>
                  <a:schemeClr val="tx1">
                    <a:tint val="75000"/>
                  </a:schemeClr>
                </a:solidFill>
              </a:defRPr>
            </a:lvl1pPr>
            <a:lvl2pPr marL="73152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46304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3pPr>
            <a:lvl4pPr marL="21945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4pPr>
            <a:lvl5pPr marL="292608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5pPr>
            <a:lvl6pPr marL="365760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6pPr>
            <a:lvl7pPr marL="438912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7pPr>
            <a:lvl8pPr marL="512064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8pPr>
            <a:lvl9pPr marL="58521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4327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324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2" y="335279"/>
            <a:ext cx="13171170" cy="13715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930400"/>
            <a:ext cx="6461760" cy="985520"/>
          </a:xfrm>
        </p:spPr>
        <p:txBody>
          <a:bodyPr anchor="b"/>
          <a:lstStyle>
            <a:lvl1pPr marL="0" indent="0">
              <a:buNone/>
              <a:defRPr sz="384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880" b="1"/>
            </a:lvl3pPr>
            <a:lvl4pPr marL="2194560" indent="0">
              <a:buNone/>
              <a:defRPr sz="2560" b="1"/>
            </a:lvl4pPr>
            <a:lvl5pPr marL="2926080" indent="0">
              <a:buNone/>
              <a:defRPr sz="2560" b="1"/>
            </a:lvl5pPr>
            <a:lvl6pPr marL="3657600" indent="0">
              <a:buNone/>
              <a:defRPr sz="2560" b="1"/>
            </a:lvl6pPr>
            <a:lvl7pPr marL="4389120" indent="0">
              <a:buNone/>
              <a:defRPr sz="2560" b="1"/>
            </a:lvl7pPr>
            <a:lvl8pPr marL="5120640" indent="0">
              <a:buNone/>
              <a:defRPr sz="2560" b="1"/>
            </a:lvl8pPr>
            <a:lvl9pPr marL="5852160" indent="0">
              <a:buNone/>
              <a:defRPr sz="25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3007360"/>
            <a:ext cx="6461760" cy="4155440"/>
          </a:xfrm>
        </p:spPr>
        <p:txBody>
          <a:bodyPr/>
          <a:lstStyle>
            <a:lvl1pPr>
              <a:defRPr sz="3840"/>
            </a:lvl1pPr>
            <a:lvl2pPr>
              <a:defRPr sz="3200"/>
            </a:lvl2pPr>
            <a:lvl3pPr>
              <a:defRPr sz="2880"/>
            </a:lvl3pPr>
            <a:lvl4pPr>
              <a:defRPr sz="2560"/>
            </a:lvl4pPr>
            <a:lvl5pPr>
              <a:defRPr sz="256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48553" y="1930400"/>
            <a:ext cx="6454139" cy="985520"/>
          </a:xfrm>
        </p:spPr>
        <p:txBody>
          <a:bodyPr anchor="b"/>
          <a:lstStyle>
            <a:lvl1pPr marL="0" indent="0">
              <a:buNone/>
              <a:defRPr sz="384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880" b="1"/>
            </a:lvl3pPr>
            <a:lvl4pPr marL="2194560" indent="0">
              <a:buNone/>
              <a:defRPr sz="2560" b="1"/>
            </a:lvl4pPr>
            <a:lvl5pPr marL="2926080" indent="0">
              <a:buNone/>
              <a:defRPr sz="2560" b="1"/>
            </a:lvl5pPr>
            <a:lvl6pPr marL="3657600" indent="0">
              <a:buNone/>
              <a:defRPr sz="2560" b="1"/>
            </a:lvl6pPr>
            <a:lvl7pPr marL="4389120" indent="0">
              <a:buNone/>
              <a:defRPr sz="2560" b="1"/>
            </a:lvl7pPr>
            <a:lvl8pPr marL="5120640" indent="0">
              <a:buNone/>
              <a:defRPr sz="2560" b="1"/>
            </a:lvl8pPr>
            <a:lvl9pPr marL="5852160" indent="0">
              <a:buNone/>
              <a:defRPr sz="25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44742" y="3007360"/>
            <a:ext cx="6457949" cy="4155440"/>
          </a:xfrm>
        </p:spPr>
        <p:txBody>
          <a:bodyPr/>
          <a:lstStyle>
            <a:lvl1pPr>
              <a:defRPr sz="3840"/>
            </a:lvl1pPr>
            <a:lvl2pPr>
              <a:defRPr sz="3200"/>
            </a:lvl2pPr>
            <a:lvl3pPr>
              <a:defRPr sz="2880"/>
            </a:lvl3pPr>
            <a:lvl4pPr>
              <a:defRPr sz="2560"/>
            </a:lvl4pPr>
            <a:lvl5pPr>
              <a:defRPr sz="256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369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m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714079" y="2158046"/>
            <a:ext cx="4887029" cy="451125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407921"/>
            <a:ext cx="14630400" cy="2842261"/>
          </a:xfrm>
          <a:solidFill>
            <a:schemeClr val="accent1"/>
          </a:solidFill>
        </p:spPr>
        <p:txBody>
          <a:bodyPr lIns="91440" tIns="274320" rIns="91440" bIns="45720"/>
          <a:lstStyle>
            <a:lvl1pPr algn="ctr">
              <a:defRPr sz="128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BUMPER Text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756479" y="4915759"/>
            <a:ext cx="4887029" cy="61825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697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46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01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2914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1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920243"/>
            <a:ext cx="13167360" cy="5242558"/>
          </a:xfrm>
        </p:spPr>
        <p:txBody>
          <a:bodyPr/>
          <a:lstStyle>
            <a:lvl1pPr>
              <a:defRPr sz="3840"/>
            </a:lvl1pPr>
            <a:lvl2pPr>
              <a:defRPr sz="3200"/>
            </a:lvl2pPr>
            <a:lvl3pPr>
              <a:defRPr sz="2880"/>
            </a:lvl3pPr>
            <a:lvl4pPr>
              <a:defRPr sz="2560"/>
            </a:lvl4pPr>
            <a:lvl5pPr>
              <a:defRPr sz="256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365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3152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2pPr>
            <a:lvl3pPr marL="146304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2194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9260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6576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43891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8521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633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!--ADM_internal\NEW capes and pitch BG\CAPS_mainBG_2008_v3-copy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3" t="11977" r="23393" b="50673"/>
          <a:stretch/>
        </p:blipFill>
        <p:spPr bwMode="auto">
          <a:xfrm>
            <a:off x="12905758" y="7377953"/>
            <a:ext cx="1272765" cy="49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3762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5"/>
            <a:ext cx="1316736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5"/>
          </a:xfrm>
        </p:spPr>
        <p:txBody>
          <a:bodyPr anchor="b"/>
          <a:lstStyle>
            <a:lvl1pPr marL="0" indent="0">
              <a:buNone/>
              <a:defRPr sz="384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880" b="1"/>
            </a:lvl3pPr>
            <a:lvl4pPr marL="2194560" indent="0">
              <a:buNone/>
              <a:defRPr sz="2560" b="1"/>
            </a:lvl4pPr>
            <a:lvl5pPr marL="2926080" indent="0">
              <a:buNone/>
              <a:defRPr sz="2560" b="1"/>
            </a:lvl5pPr>
            <a:lvl6pPr marL="3657600" indent="0">
              <a:buNone/>
              <a:defRPr sz="2560" b="1"/>
            </a:lvl6pPr>
            <a:lvl7pPr marL="4389120" indent="0">
              <a:buNone/>
              <a:defRPr sz="2560" b="1"/>
            </a:lvl7pPr>
            <a:lvl8pPr marL="5120640" indent="0">
              <a:buNone/>
              <a:defRPr sz="2560" b="1"/>
            </a:lvl8pPr>
            <a:lvl9pPr marL="5852160" indent="0">
              <a:buNone/>
              <a:defRPr sz="2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49"/>
            <a:ext cx="6464301" cy="4741546"/>
          </a:xfrm>
        </p:spPr>
        <p:txBody>
          <a:bodyPr/>
          <a:lstStyle>
            <a:lvl1pPr>
              <a:defRPr sz="3840"/>
            </a:lvl1pPr>
            <a:lvl2pPr>
              <a:defRPr sz="3200"/>
            </a:lvl2pPr>
            <a:lvl3pPr>
              <a:defRPr sz="2880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2" y="1842136"/>
            <a:ext cx="6466840" cy="767715"/>
          </a:xfrm>
        </p:spPr>
        <p:txBody>
          <a:bodyPr anchor="b"/>
          <a:lstStyle>
            <a:lvl1pPr marL="0" indent="0">
              <a:buNone/>
              <a:defRPr sz="384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880" b="1"/>
            </a:lvl3pPr>
            <a:lvl4pPr marL="2194560" indent="0">
              <a:buNone/>
              <a:defRPr sz="2560" b="1"/>
            </a:lvl4pPr>
            <a:lvl5pPr marL="2926080" indent="0">
              <a:buNone/>
              <a:defRPr sz="2560" b="1"/>
            </a:lvl5pPr>
            <a:lvl6pPr marL="3657600" indent="0">
              <a:buNone/>
              <a:defRPr sz="2560" b="1"/>
            </a:lvl6pPr>
            <a:lvl7pPr marL="4389120" indent="0">
              <a:buNone/>
              <a:defRPr sz="2560" b="1"/>
            </a:lvl7pPr>
            <a:lvl8pPr marL="5120640" indent="0">
              <a:buNone/>
              <a:defRPr sz="2560" b="1"/>
            </a:lvl8pPr>
            <a:lvl9pPr marL="5852160" indent="0">
              <a:buNone/>
              <a:defRPr sz="2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2" y="2609849"/>
            <a:ext cx="6466840" cy="4741546"/>
          </a:xfrm>
        </p:spPr>
        <p:txBody>
          <a:bodyPr/>
          <a:lstStyle>
            <a:lvl1pPr>
              <a:defRPr sz="3840"/>
            </a:lvl1pPr>
            <a:lvl2pPr>
              <a:defRPr sz="3200"/>
            </a:lvl2pPr>
            <a:lvl3pPr>
              <a:defRPr sz="2880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645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683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11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15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85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-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rgould\Desktop\zebra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1" r="80333"/>
          <a:stretch>
            <a:fillRect/>
          </a:stretch>
        </p:blipFill>
        <p:spPr bwMode="auto">
          <a:xfrm>
            <a:off x="0" y="7315201"/>
            <a:ext cx="2877821" cy="75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837423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8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!--ADM_internal\NEW capes and pitch BG\CAPS_mainBG_2008_v3-copy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3" t="11977" r="23393" b="50673"/>
          <a:stretch/>
        </p:blipFill>
        <p:spPr bwMode="auto">
          <a:xfrm>
            <a:off x="12905758" y="7377953"/>
            <a:ext cx="1272765" cy="49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787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03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EXBACKEND1\Users\ldicostanzo\Desktop\foote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34200"/>
            <a:ext cx="14630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799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_APA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3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_EM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2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_NA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15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35760" y="3103880"/>
            <a:ext cx="13167360" cy="2834640"/>
          </a:xfrm>
        </p:spPr>
        <p:txBody>
          <a:bodyPr/>
          <a:lstStyle>
            <a:lvl1pPr algn="l">
              <a:defRPr sz="19840" baseline="0">
                <a:latin typeface="+mn-lt"/>
              </a:defRPr>
            </a:lvl1pPr>
          </a:lstStyle>
          <a:p>
            <a:r>
              <a:rPr lang="en-US" dirty="0"/>
              <a:t>NAME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706880" y="1584961"/>
            <a:ext cx="13086080" cy="2067560"/>
          </a:xfrm>
        </p:spPr>
        <p:txBody>
          <a:bodyPr/>
          <a:lstStyle>
            <a:lvl1pPr marL="0" indent="0" algn="l">
              <a:buNone/>
              <a:defRPr sz="11520" cap="all" baseline="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251773"/>
            <a:ext cx="13157200" cy="701986"/>
          </a:xfrm>
          <a:solidFill>
            <a:schemeClr val="accent1"/>
          </a:solidFill>
        </p:spPr>
        <p:txBody>
          <a:bodyPr anchor="ctr"/>
          <a:lstStyle>
            <a:lvl1pPr marL="1828800" indent="0">
              <a:buNone/>
              <a:defRPr sz="288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PRESENTER TITLE HERE</a:t>
            </a:r>
          </a:p>
        </p:txBody>
      </p:sp>
    </p:spTree>
    <p:extLst>
      <p:ext uri="{BB962C8B-B14F-4D97-AF65-F5344CB8AC3E}">
        <p14:creationId xmlns:p14="http://schemas.microsoft.com/office/powerpoint/2010/main" val="658276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8.jpe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microsoft.com/office/2007/relationships/hdphoto" Target="../media/hdphoto2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5620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0" r:id="rId1"/>
    <p:sldLayoutId id="2147484334" r:id="rId2"/>
    <p:sldLayoutId id="2147484366" r:id="rId3"/>
    <p:sldLayoutId id="2147484367" r:id="rId4"/>
    <p:sldLayoutId id="2147484368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7351398"/>
            <a:ext cx="14630400" cy="8782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C:\Users\rgould\Desktop\zebra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314823"/>
            <a:ext cx="2877312" cy="75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35280"/>
            <a:ext cx="13167360" cy="1371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930400"/>
            <a:ext cx="13167360" cy="52242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67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3" r:id="rId1"/>
    <p:sldLayoutId id="2147484374" r:id="rId2"/>
    <p:sldLayoutId id="2147484375" r:id="rId3"/>
    <p:sldLayoutId id="2147484376" r:id="rId4"/>
    <p:sldLayoutId id="2147484377" r:id="rId5"/>
    <p:sldLayoutId id="2147484378" r:id="rId6"/>
    <p:sldLayoutId id="2147484379" r:id="rId7"/>
    <p:sldLayoutId id="2147484380" r:id="rId8"/>
    <p:sldLayoutId id="2147484381" r:id="rId9"/>
    <p:sldLayoutId id="2147484382" r:id="rId10"/>
    <p:sldLayoutId id="2147484383" r:id="rId11"/>
  </p:sldLayoutIdLst>
  <p:txStyles>
    <p:titleStyle>
      <a:lvl1pPr algn="l" defTabSz="1463040" rtl="0" eaLnBrk="1" latinLnBrk="0" hangingPunct="1">
        <a:lnSpc>
          <a:spcPct val="80000"/>
        </a:lnSpc>
        <a:spcBef>
          <a:spcPct val="0"/>
        </a:spcBef>
        <a:buNone/>
        <a:defRPr sz="5120" b="1" kern="1200" cap="all" baseline="0">
          <a:solidFill>
            <a:schemeClr val="tx1"/>
          </a:solidFill>
          <a:latin typeface="Arial Black" panose="020B0A04020102020204" pitchFamily="34" charset="0"/>
          <a:ea typeface="+mj-ea"/>
          <a:cs typeface="Arial" panose="020B0604020202020204" pitchFamily="34" charset="0"/>
        </a:defRPr>
      </a:lvl1pPr>
    </p:titleStyle>
    <p:bodyStyle>
      <a:lvl1pPr marL="365760" indent="-365760" algn="l" defTabSz="1463040" rtl="0" eaLnBrk="1" latinLnBrk="0" hangingPunct="1">
        <a:lnSpc>
          <a:spcPct val="100000"/>
        </a:lnSpc>
        <a:spcBef>
          <a:spcPts val="1600"/>
        </a:spcBef>
        <a:buFont typeface="Arial" panose="020B0604020202020204" pitchFamily="34" charset="0"/>
        <a:buChar char="•"/>
        <a:defRPr sz="448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28040" indent="-365760" algn="l" defTabSz="1463040" rtl="0" eaLnBrk="1" latinLnBrk="0" hangingPunct="1">
        <a:lnSpc>
          <a:spcPct val="100000"/>
        </a:lnSpc>
        <a:spcBef>
          <a:spcPts val="800"/>
        </a:spcBef>
        <a:buFontTx/>
        <a:buChar char="–"/>
        <a:defRPr sz="384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93800" indent="-365760" algn="l" defTabSz="146304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59560" indent="-365760" algn="l" defTabSz="1463040" rtl="0" eaLnBrk="1" latinLnBrk="0" hangingPunct="1">
        <a:lnSpc>
          <a:spcPct val="100000"/>
        </a:lnSpc>
        <a:spcBef>
          <a:spcPts val="800"/>
        </a:spcBef>
        <a:buFontTx/>
        <a:buChar char="–"/>
        <a:defRPr sz="288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925320" indent="-365760" algn="l" defTabSz="1463040" rtl="0" eaLnBrk="1" latinLnBrk="0" hangingPunct="1">
        <a:lnSpc>
          <a:spcPct val="100000"/>
        </a:lnSpc>
        <a:spcBef>
          <a:spcPts val="800"/>
        </a:spcBef>
        <a:buFont typeface="Calibri" panose="020F0502020204030204" pitchFamily="34" charset="0"/>
        <a:buChar char="»"/>
        <a:defRPr sz="288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402336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6pPr>
      <a:lvl7pPr marL="475488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7pPr>
      <a:lvl8pPr marL="548640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8pPr>
      <a:lvl9pPr marL="621792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6" orient="horz" pos="1620">
          <p15:clr>
            <a:srgbClr val="F26B43"/>
          </p15:clr>
        </p15:guide>
        <p15:guide id="7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7351398"/>
            <a:ext cx="14630400" cy="8782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29565"/>
            <a:ext cx="131673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920242"/>
            <a:ext cx="13167360" cy="5431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050" name="Picture 2" descr="C:\Users\rgould\Desktop\zebra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001" r="80333"/>
          <a:stretch/>
        </p:blipFill>
        <p:spPr bwMode="auto">
          <a:xfrm>
            <a:off x="0" y="7314823"/>
            <a:ext cx="2877312" cy="75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606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5" r:id="rId1"/>
    <p:sldLayoutId id="2147484386" r:id="rId2"/>
    <p:sldLayoutId id="2147484387" r:id="rId3"/>
    <p:sldLayoutId id="2147484388" r:id="rId4"/>
    <p:sldLayoutId id="2147484389" r:id="rId5"/>
    <p:sldLayoutId id="2147484390" r:id="rId6"/>
    <p:sldLayoutId id="2147484391" r:id="rId7"/>
    <p:sldLayoutId id="2147484392" r:id="rId8"/>
    <p:sldLayoutId id="2147484393" r:id="rId9"/>
    <p:sldLayoutId id="2147484394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463040" rtl="0" eaLnBrk="1" latinLnBrk="0" hangingPunct="1">
        <a:lnSpc>
          <a:spcPct val="80000"/>
        </a:lnSpc>
        <a:spcBef>
          <a:spcPct val="0"/>
        </a:spcBef>
        <a:buNone/>
        <a:defRPr sz="5120" b="1" kern="1200" cap="all" baseline="0">
          <a:solidFill>
            <a:schemeClr val="tx1"/>
          </a:solidFill>
          <a:latin typeface="Arial Black" panose="020B0A04020102020204" pitchFamily="34" charset="0"/>
          <a:ea typeface="+mj-ea"/>
          <a:cs typeface="Arial" panose="020B0604020202020204" pitchFamily="34" charset="0"/>
        </a:defRPr>
      </a:lvl1pPr>
    </p:titleStyle>
    <p:bodyStyle>
      <a:lvl1pPr marL="548640" indent="-548640" algn="l" defTabSz="1463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448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188720" indent="-457200" algn="l" defTabSz="146304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4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82880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56032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8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29184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»"/>
        <a:defRPr sz="288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402336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88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40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92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2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1480" y="1828801"/>
            <a:ext cx="7587440" cy="374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06688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69195E-C4B4-BC41-B668-B9DFFC237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334" y="4170892"/>
            <a:ext cx="6688666" cy="2508250"/>
          </a:xfrm>
          <a:prstGeom prst="rect">
            <a:avLst/>
          </a:prstGeom>
          <a:effectLst>
            <a:outerShdw blurRad="190500" dist="165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9E1B97-2FE4-2348-8AD5-60713EE4A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0" y="4170892"/>
            <a:ext cx="6688666" cy="2508250"/>
          </a:xfrm>
          <a:prstGeom prst="rect">
            <a:avLst/>
          </a:prstGeom>
          <a:effectLst>
            <a:outerShdw blurRad="190500" dist="165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B08A21-2E32-8041-8D9F-1ADEC12EB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334" y="1215108"/>
            <a:ext cx="6688666" cy="2508250"/>
          </a:xfrm>
          <a:prstGeom prst="rect">
            <a:avLst/>
          </a:prstGeom>
          <a:effectLst>
            <a:outerShdw blurRad="190500" dist="165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2970E0-3CFD-CF42-9847-9789A5B258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0" y="1215108"/>
            <a:ext cx="6688666" cy="2508250"/>
          </a:xfrm>
          <a:prstGeom prst="rect">
            <a:avLst/>
          </a:prstGeom>
          <a:effectLst>
            <a:outerShdw blurRad="190500" dist="165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BF0115-1961-0746-9DEB-4CFC973FBD17}"/>
              </a:ext>
            </a:extLst>
          </p:cNvPr>
          <p:cNvSpPr/>
          <p:nvPr/>
        </p:nvSpPr>
        <p:spPr>
          <a:xfrm>
            <a:off x="815072" y="560423"/>
            <a:ext cx="13287370" cy="40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tabLst>
                <a:tab pos="489833" algn="l"/>
              </a:tabLst>
              <a:defRPr/>
            </a:pPr>
            <a:r>
              <a:rPr lang="en-US" sz="2400" b="0" dirty="0">
                <a:ln w="22225">
                  <a:noFill/>
                </a:ln>
                <a:gradFill flip="none" rotWithShape="1">
                  <a:gsLst>
                    <a:gs pos="40000">
                      <a:srgbClr val="002060"/>
                    </a:gs>
                    <a:gs pos="60000">
                      <a:srgbClr val="003192">
                        <a:alpha val="82000"/>
                      </a:srgbClr>
                    </a:gs>
                    <a:gs pos="100000">
                      <a:srgbClr val="002060"/>
                    </a:gs>
                  </a:gsLst>
                  <a:lin ang="16200000" scaled="1"/>
                  <a:tileRect/>
                </a:gradFill>
                <a:latin typeface="Century Gothic" pitchFamily="34" charset="0"/>
                <a:cs typeface="Century Gothic" pitchFamily="34" charset="0"/>
              </a:rPr>
              <a:t>Design influences for future projects and live presentations – HOLDING SCREENS </a:t>
            </a:r>
          </a:p>
        </p:txBody>
      </p:sp>
    </p:spTree>
    <p:extLst>
      <p:ext uri="{BB962C8B-B14F-4D97-AF65-F5344CB8AC3E}">
        <p14:creationId xmlns:p14="http://schemas.microsoft.com/office/powerpoint/2010/main" val="3677485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CFDF7C-3F19-B548-AE70-A969DE8FE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50" y="5510334"/>
            <a:ext cx="11772900" cy="1713197"/>
          </a:xfrm>
          <a:prstGeom prst="rect">
            <a:avLst/>
          </a:prstGeom>
          <a:effectLst>
            <a:outerShdw blurRad="215900" dist="1778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9A6A5F-2025-5B43-ABA3-B2407A7AD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50" y="980190"/>
            <a:ext cx="11772900" cy="1713197"/>
          </a:xfrm>
          <a:prstGeom prst="rect">
            <a:avLst/>
          </a:prstGeom>
          <a:effectLst>
            <a:outerShdw blurRad="215900" dist="1778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DDC75D-C1C8-F144-A5AD-A55DCDBCB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50" y="3245587"/>
            <a:ext cx="11772900" cy="1713197"/>
          </a:xfrm>
          <a:prstGeom prst="rect">
            <a:avLst/>
          </a:prstGeom>
          <a:effectLst>
            <a:outerShdw blurRad="215900" dist="1778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B5225D-6F25-F040-8D45-F5EBE08A837E}"/>
              </a:ext>
            </a:extLst>
          </p:cNvPr>
          <p:cNvSpPr/>
          <p:nvPr/>
        </p:nvSpPr>
        <p:spPr>
          <a:xfrm>
            <a:off x="815072" y="560423"/>
            <a:ext cx="13287370" cy="40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tabLst>
                <a:tab pos="489833" algn="l"/>
              </a:tabLst>
              <a:defRPr/>
            </a:pPr>
            <a:r>
              <a:rPr lang="en-US" sz="2400" b="0" dirty="0">
                <a:ln w="22225">
                  <a:noFill/>
                </a:ln>
                <a:gradFill flip="none" rotWithShape="1">
                  <a:gsLst>
                    <a:gs pos="40000">
                      <a:srgbClr val="002060"/>
                    </a:gs>
                    <a:gs pos="60000">
                      <a:srgbClr val="003192">
                        <a:alpha val="82000"/>
                      </a:srgbClr>
                    </a:gs>
                    <a:gs pos="100000">
                      <a:srgbClr val="002060"/>
                    </a:gs>
                  </a:gsLst>
                  <a:lin ang="16200000" scaled="1"/>
                  <a:tileRect/>
                </a:gradFill>
                <a:latin typeface="Century Gothic" pitchFamily="34" charset="0"/>
                <a:cs typeface="Century Gothic" pitchFamily="34" charset="0"/>
              </a:rPr>
              <a:t>Design influences for future projects and live presentations – BANNERS</a:t>
            </a:r>
          </a:p>
        </p:txBody>
      </p:sp>
    </p:spTree>
    <p:extLst>
      <p:ext uri="{BB962C8B-B14F-4D97-AF65-F5344CB8AC3E}">
        <p14:creationId xmlns:p14="http://schemas.microsoft.com/office/powerpoint/2010/main" val="297694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03A53F-CBA4-E842-9122-3906BF7C0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41" y="2288117"/>
            <a:ext cx="6920922" cy="3892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08E1AE-2A0A-B54C-913C-5213ECECE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029" y="2288116"/>
            <a:ext cx="6920922" cy="38925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C74A2F-2844-E743-B123-4B477F62207E}"/>
              </a:ext>
            </a:extLst>
          </p:cNvPr>
          <p:cNvSpPr/>
          <p:nvPr/>
        </p:nvSpPr>
        <p:spPr>
          <a:xfrm>
            <a:off x="815072" y="560423"/>
            <a:ext cx="13287370" cy="40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tabLst>
                <a:tab pos="489833" algn="l"/>
              </a:tabLst>
              <a:defRPr/>
            </a:pPr>
            <a:r>
              <a:rPr lang="en-US" sz="2400" b="0" dirty="0">
                <a:ln w="22225">
                  <a:noFill/>
                </a:ln>
                <a:gradFill flip="none" rotWithShape="1">
                  <a:gsLst>
                    <a:gs pos="40000">
                      <a:srgbClr val="002060"/>
                    </a:gs>
                    <a:gs pos="60000">
                      <a:srgbClr val="003192">
                        <a:alpha val="82000"/>
                      </a:srgbClr>
                    </a:gs>
                    <a:gs pos="100000">
                      <a:srgbClr val="002060"/>
                    </a:gs>
                  </a:gsLst>
                  <a:lin ang="16200000" scaled="1"/>
                  <a:tileRect/>
                </a:gradFill>
                <a:latin typeface="Century Gothic" pitchFamily="34" charset="0"/>
                <a:cs typeface="Century Gothic" pitchFamily="34" charset="0"/>
              </a:rPr>
              <a:t>Design influences for future projects and live presentations – BANNERS</a:t>
            </a:r>
          </a:p>
        </p:txBody>
      </p:sp>
    </p:spTree>
    <p:extLst>
      <p:ext uri="{BB962C8B-B14F-4D97-AF65-F5344CB8AC3E}">
        <p14:creationId xmlns:p14="http://schemas.microsoft.com/office/powerpoint/2010/main" val="40367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BRINGING EAI TO LIFE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5D9A2B8-5B56-CA4A-9DBA-4C7C882A2448}"/>
              </a:ext>
            </a:extLst>
          </p:cNvPr>
          <p:cNvGrpSpPr/>
          <p:nvPr/>
        </p:nvGrpSpPr>
        <p:grpSpPr>
          <a:xfrm>
            <a:off x="2959203" y="1347008"/>
            <a:ext cx="3033434" cy="3386633"/>
            <a:chOff x="2959203" y="1347008"/>
            <a:chExt cx="3033434" cy="3386633"/>
          </a:xfrm>
        </p:grpSpPr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08ADCD52-8ED0-074E-9A1D-26B2DEBD8F56}"/>
                </a:ext>
              </a:extLst>
            </p:cNvPr>
            <p:cNvSpPr/>
            <p:nvPr/>
          </p:nvSpPr>
          <p:spPr>
            <a:xfrm rot="10800000">
              <a:off x="2959203" y="1347008"/>
              <a:ext cx="3033434" cy="3386633"/>
            </a:xfrm>
            <a:custGeom>
              <a:avLst/>
              <a:gdLst>
                <a:gd name="connsiteX0" fmla="*/ 1016211 w 2032423"/>
                <a:gd name="connsiteY0" fmla="*/ 2269069 h 2269069"/>
                <a:gd name="connsiteX1" fmla="*/ 0 w 2032423"/>
                <a:gd name="connsiteY1" fmla="*/ 1701802 h 2269069"/>
                <a:gd name="connsiteX2" fmla="*/ 0 w 2032423"/>
                <a:gd name="connsiteY2" fmla="*/ 1412649 h 2269069"/>
                <a:gd name="connsiteX3" fmla="*/ 43511 w 2032423"/>
                <a:gd name="connsiteY3" fmla="*/ 1408263 h 2269069"/>
                <a:gd name="connsiteX4" fmla="*/ 266604 w 2032423"/>
                <a:gd name="connsiteY4" fmla="*/ 1134537 h 2269069"/>
                <a:gd name="connsiteX5" fmla="*/ 43511 w 2032423"/>
                <a:gd name="connsiteY5" fmla="*/ 860812 h 2269069"/>
                <a:gd name="connsiteX6" fmla="*/ 0 w 2032423"/>
                <a:gd name="connsiteY6" fmla="*/ 856425 h 2269069"/>
                <a:gd name="connsiteX7" fmla="*/ 0 w 2032423"/>
                <a:gd name="connsiteY7" fmla="*/ 567268 h 2269069"/>
                <a:gd name="connsiteX8" fmla="*/ 266985 w 2032423"/>
                <a:gd name="connsiteY8" fmla="*/ 418233 h 2269069"/>
                <a:gd name="connsiteX9" fmla="*/ 250661 w 2032423"/>
                <a:gd name="connsiteY9" fmla="*/ 388158 h 2269069"/>
                <a:gd name="connsiteX10" fmla="*/ 228704 w 2032423"/>
                <a:gd name="connsiteY10" fmla="*/ 279402 h 2269069"/>
                <a:gd name="connsiteX11" fmla="*/ 508106 w 2032423"/>
                <a:gd name="connsiteY11" fmla="*/ 0 h 2269069"/>
                <a:gd name="connsiteX12" fmla="*/ 739791 w 2032423"/>
                <a:gd name="connsiteY12" fmla="*/ 123186 h 2269069"/>
                <a:gd name="connsiteX13" fmla="*/ 752754 w 2032423"/>
                <a:gd name="connsiteY13" fmla="*/ 147068 h 2269069"/>
                <a:gd name="connsiteX14" fmla="*/ 1016212 w 2032423"/>
                <a:gd name="connsiteY14" fmla="*/ 1 h 2269069"/>
                <a:gd name="connsiteX15" fmla="*/ 2032423 w 2032423"/>
                <a:gd name="connsiteY15" fmla="*/ 567268 h 2269069"/>
                <a:gd name="connsiteX16" fmla="*/ 2032423 w 2032423"/>
                <a:gd name="connsiteY16" fmla="*/ 1701802 h 226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2423" h="2269069">
                  <a:moveTo>
                    <a:pt x="1016211" y="2269069"/>
                  </a:moveTo>
                  <a:lnTo>
                    <a:pt x="0" y="1701802"/>
                  </a:lnTo>
                  <a:lnTo>
                    <a:pt x="0" y="1412649"/>
                  </a:lnTo>
                  <a:lnTo>
                    <a:pt x="43511" y="1408263"/>
                  </a:lnTo>
                  <a:cubicBezTo>
                    <a:pt x="170830" y="1382209"/>
                    <a:pt x="266604" y="1269557"/>
                    <a:pt x="266604" y="1134537"/>
                  </a:cubicBezTo>
                  <a:cubicBezTo>
                    <a:pt x="266604" y="999517"/>
                    <a:pt x="170830" y="886865"/>
                    <a:pt x="43511" y="860812"/>
                  </a:cubicBezTo>
                  <a:lnTo>
                    <a:pt x="0" y="856425"/>
                  </a:lnTo>
                  <a:lnTo>
                    <a:pt x="0" y="567268"/>
                  </a:lnTo>
                  <a:lnTo>
                    <a:pt x="266985" y="418233"/>
                  </a:lnTo>
                  <a:lnTo>
                    <a:pt x="250661" y="388158"/>
                  </a:lnTo>
                  <a:cubicBezTo>
                    <a:pt x="236523" y="354731"/>
                    <a:pt x="228704" y="317979"/>
                    <a:pt x="228704" y="279402"/>
                  </a:cubicBezTo>
                  <a:cubicBezTo>
                    <a:pt x="228704" y="125093"/>
                    <a:pt x="353797" y="0"/>
                    <a:pt x="508106" y="0"/>
                  </a:cubicBezTo>
                  <a:cubicBezTo>
                    <a:pt x="604549" y="0"/>
                    <a:pt x="689580" y="48865"/>
                    <a:pt x="739791" y="123186"/>
                  </a:cubicBezTo>
                  <a:lnTo>
                    <a:pt x="752754" y="147068"/>
                  </a:lnTo>
                  <a:lnTo>
                    <a:pt x="1016212" y="1"/>
                  </a:lnTo>
                  <a:lnTo>
                    <a:pt x="2032423" y="567268"/>
                  </a:lnTo>
                  <a:lnTo>
                    <a:pt x="2032423" y="1701802"/>
                  </a:lnTo>
                  <a:close/>
                </a:path>
              </a:pathLst>
            </a:custGeom>
            <a:solidFill>
              <a:srgbClr val="418F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B7C954A-C1D7-C24D-B7D5-8C3BD44643B6}"/>
                </a:ext>
              </a:extLst>
            </p:cNvPr>
            <p:cNvGrpSpPr/>
            <p:nvPr/>
          </p:nvGrpSpPr>
          <p:grpSpPr>
            <a:xfrm>
              <a:off x="3751719" y="2498570"/>
              <a:ext cx="1447075" cy="615320"/>
              <a:chOff x="1022773" y="1627366"/>
              <a:chExt cx="1184206" cy="553898"/>
            </a:xfrm>
          </p:grpSpPr>
          <p:grpSp>
            <p:nvGrpSpPr>
              <p:cNvPr id="107" name="Group 4">
                <a:extLst>
                  <a:ext uri="{FF2B5EF4-FFF2-40B4-BE49-F238E27FC236}">
                    <a16:creationId xmlns:a16="http://schemas.microsoft.com/office/drawing/2014/main" id="{021A6E33-69E1-964D-8383-660B1C9231B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737079" y="1627366"/>
                <a:ext cx="469900" cy="553898"/>
                <a:chOff x="2107" y="710"/>
                <a:chExt cx="1544" cy="1820"/>
              </a:xfrm>
              <a:solidFill>
                <a:schemeClr val="bg1"/>
              </a:solidFill>
            </p:grpSpPr>
            <p:sp>
              <p:nvSpPr>
                <p:cNvPr id="109" name="Freeform 5">
                  <a:extLst>
                    <a:ext uri="{FF2B5EF4-FFF2-40B4-BE49-F238E27FC236}">
                      <a16:creationId xmlns:a16="http://schemas.microsoft.com/office/drawing/2014/main" id="{8BAAFD89-488B-2A4D-9815-1F92B7BC81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3" y="1145"/>
                  <a:ext cx="952" cy="950"/>
                </a:xfrm>
                <a:custGeom>
                  <a:avLst/>
                  <a:gdLst>
                    <a:gd name="T0" fmla="*/ 323 w 952"/>
                    <a:gd name="T1" fmla="*/ 0 h 950"/>
                    <a:gd name="T2" fmla="*/ 323 w 952"/>
                    <a:gd name="T3" fmla="*/ 323 h 950"/>
                    <a:gd name="T4" fmla="*/ 0 w 952"/>
                    <a:gd name="T5" fmla="*/ 323 h 950"/>
                    <a:gd name="T6" fmla="*/ 0 w 952"/>
                    <a:gd name="T7" fmla="*/ 627 h 950"/>
                    <a:gd name="T8" fmla="*/ 323 w 952"/>
                    <a:gd name="T9" fmla="*/ 627 h 950"/>
                    <a:gd name="T10" fmla="*/ 323 w 952"/>
                    <a:gd name="T11" fmla="*/ 950 h 950"/>
                    <a:gd name="T12" fmla="*/ 629 w 952"/>
                    <a:gd name="T13" fmla="*/ 950 h 950"/>
                    <a:gd name="T14" fmla="*/ 629 w 952"/>
                    <a:gd name="T15" fmla="*/ 627 h 950"/>
                    <a:gd name="T16" fmla="*/ 952 w 952"/>
                    <a:gd name="T17" fmla="*/ 627 h 950"/>
                    <a:gd name="T18" fmla="*/ 952 w 952"/>
                    <a:gd name="T19" fmla="*/ 323 h 950"/>
                    <a:gd name="T20" fmla="*/ 629 w 952"/>
                    <a:gd name="T21" fmla="*/ 323 h 950"/>
                    <a:gd name="T22" fmla="*/ 629 w 952"/>
                    <a:gd name="T23" fmla="*/ 0 h 950"/>
                    <a:gd name="T24" fmla="*/ 323 w 952"/>
                    <a:gd name="T25" fmla="*/ 0 h 9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52" h="950">
                      <a:moveTo>
                        <a:pt x="323" y="0"/>
                      </a:moveTo>
                      <a:lnTo>
                        <a:pt x="323" y="323"/>
                      </a:lnTo>
                      <a:lnTo>
                        <a:pt x="0" y="323"/>
                      </a:lnTo>
                      <a:lnTo>
                        <a:pt x="0" y="627"/>
                      </a:lnTo>
                      <a:lnTo>
                        <a:pt x="323" y="627"/>
                      </a:lnTo>
                      <a:lnTo>
                        <a:pt x="323" y="950"/>
                      </a:lnTo>
                      <a:lnTo>
                        <a:pt x="629" y="950"/>
                      </a:lnTo>
                      <a:lnTo>
                        <a:pt x="629" y="627"/>
                      </a:lnTo>
                      <a:lnTo>
                        <a:pt x="952" y="627"/>
                      </a:lnTo>
                      <a:lnTo>
                        <a:pt x="952" y="323"/>
                      </a:lnTo>
                      <a:lnTo>
                        <a:pt x="629" y="323"/>
                      </a:lnTo>
                      <a:lnTo>
                        <a:pt x="629" y="0"/>
                      </a:lnTo>
                      <a:lnTo>
                        <a:pt x="32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46304" tIns="73152" rIns="146304" bIns="73152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146304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880" b="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0" name="Freeform 6">
                  <a:extLst>
                    <a:ext uri="{FF2B5EF4-FFF2-40B4-BE49-F238E27FC236}">
                      <a16:creationId xmlns:a16="http://schemas.microsoft.com/office/drawing/2014/main" id="{74ADC7CF-C576-B640-8619-9D2F7619C67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07" y="710"/>
                  <a:ext cx="1544" cy="1820"/>
                </a:xfrm>
                <a:custGeom>
                  <a:avLst/>
                  <a:gdLst>
                    <a:gd name="T0" fmla="*/ 383 w 766"/>
                    <a:gd name="T1" fmla="*/ 0 h 903"/>
                    <a:gd name="T2" fmla="*/ 383 w 766"/>
                    <a:gd name="T3" fmla="*/ 0 h 903"/>
                    <a:gd name="T4" fmla="*/ 0 w 766"/>
                    <a:gd name="T5" fmla="*/ 152 h 903"/>
                    <a:gd name="T6" fmla="*/ 1 w 766"/>
                    <a:gd name="T7" fmla="*/ 532 h 903"/>
                    <a:gd name="T8" fmla="*/ 383 w 766"/>
                    <a:gd name="T9" fmla="*/ 903 h 903"/>
                    <a:gd name="T10" fmla="*/ 766 w 766"/>
                    <a:gd name="T11" fmla="*/ 532 h 903"/>
                    <a:gd name="T12" fmla="*/ 766 w 766"/>
                    <a:gd name="T13" fmla="*/ 152 h 903"/>
                    <a:gd name="T14" fmla="*/ 383 w 766"/>
                    <a:gd name="T15" fmla="*/ 0 h 903"/>
                    <a:gd name="T16" fmla="*/ 688 w 766"/>
                    <a:gd name="T17" fmla="*/ 331 h 903"/>
                    <a:gd name="T18" fmla="*/ 688 w 766"/>
                    <a:gd name="T19" fmla="*/ 409 h 903"/>
                    <a:gd name="T20" fmla="*/ 688 w 766"/>
                    <a:gd name="T21" fmla="*/ 502 h 903"/>
                    <a:gd name="T22" fmla="*/ 687 w 766"/>
                    <a:gd name="T23" fmla="*/ 516 h 903"/>
                    <a:gd name="T24" fmla="*/ 383 w 766"/>
                    <a:gd name="T25" fmla="*/ 811 h 903"/>
                    <a:gd name="T26" fmla="*/ 79 w 766"/>
                    <a:gd name="T27" fmla="*/ 516 h 903"/>
                    <a:gd name="T28" fmla="*/ 78 w 766"/>
                    <a:gd name="T29" fmla="*/ 502 h 903"/>
                    <a:gd name="T30" fmla="*/ 78 w 766"/>
                    <a:gd name="T31" fmla="*/ 409 h 903"/>
                    <a:gd name="T32" fmla="*/ 78 w 766"/>
                    <a:gd name="T33" fmla="*/ 331 h 903"/>
                    <a:gd name="T34" fmla="*/ 78 w 766"/>
                    <a:gd name="T35" fmla="*/ 213 h 903"/>
                    <a:gd name="T36" fmla="*/ 383 w 766"/>
                    <a:gd name="T37" fmla="*/ 92 h 903"/>
                    <a:gd name="T38" fmla="*/ 688 w 766"/>
                    <a:gd name="T39" fmla="*/ 213 h 903"/>
                    <a:gd name="T40" fmla="*/ 688 w 766"/>
                    <a:gd name="T41" fmla="*/ 331 h 9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66" h="903">
                      <a:moveTo>
                        <a:pt x="383" y="0"/>
                      </a:moveTo>
                      <a:cubicBezTo>
                        <a:pt x="383" y="0"/>
                        <a:pt x="383" y="0"/>
                        <a:pt x="383" y="0"/>
                      </a:cubicBezTo>
                      <a:cubicBezTo>
                        <a:pt x="0" y="152"/>
                        <a:pt x="0" y="152"/>
                        <a:pt x="0" y="152"/>
                      </a:cubicBezTo>
                      <a:cubicBezTo>
                        <a:pt x="1" y="532"/>
                        <a:pt x="1" y="532"/>
                        <a:pt x="1" y="532"/>
                      </a:cubicBezTo>
                      <a:cubicBezTo>
                        <a:pt x="7" y="738"/>
                        <a:pt x="176" y="903"/>
                        <a:pt x="383" y="903"/>
                      </a:cubicBezTo>
                      <a:cubicBezTo>
                        <a:pt x="590" y="903"/>
                        <a:pt x="760" y="738"/>
                        <a:pt x="766" y="532"/>
                      </a:cubicBezTo>
                      <a:cubicBezTo>
                        <a:pt x="766" y="152"/>
                        <a:pt x="766" y="152"/>
                        <a:pt x="766" y="152"/>
                      </a:cubicBezTo>
                      <a:lnTo>
                        <a:pt x="383" y="0"/>
                      </a:lnTo>
                      <a:close/>
                      <a:moveTo>
                        <a:pt x="688" y="331"/>
                      </a:moveTo>
                      <a:cubicBezTo>
                        <a:pt x="688" y="409"/>
                        <a:pt x="688" y="409"/>
                        <a:pt x="688" y="409"/>
                      </a:cubicBezTo>
                      <a:cubicBezTo>
                        <a:pt x="688" y="502"/>
                        <a:pt x="688" y="502"/>
                        <a:pt x="688" y="502"/>
                      </a:cubicBezTo>
                      <a:cubicBezTo>
                        <a:pt x="688" y="507"/>
                        <a:pt x="688" y="512"/>
                        <a:pt x="687" y="516"/>
                      </a:cubicBezTo>
                      <a:cubicBezTo>
                        <a:pt x="682" y="680"/>
                        <a:pt x="548" y="811"/>
                        <a:pt x="383" y="811"/>
                      </a:cubicBezTo>
                      <a:cubicBezTo>
                        <a:pt x="218" y="811"/>
                        <a:pt x="84" y="680"/>
                        <a:pt x="79" y="516"/>
                      </a:cubicBezTo>
                      <a:cubicBezTo>
                        <a:pt x="79" y="512"/>
                        <a:pt x="78" y="507"/>
                        <a:pt x="78" y="502"/>
                      </a:cubicBezTo>
                      <a:cubicBezTo>
                        <a:pt x="78" y="409"/>
                        <a:pt x="78" y="409"/>
                        <a:pt x="78" y="409"/>
                      </a:cubicBezTo>
                      <a:cubicBezTo>
                        <a:pt x="78" y="331"/>
                        <a:pt x="78" y="331"/>
                        <a:pt x="78" y="331"/>
                      </a:cubicBezTo>
                      <a:cubicBezTo>
                        <a:pt x="78" y="213"/>
                        <a:pt x="78" y="213"/>
                        <a:pt x="78" y="213"/>
                      </a:cubicBezTo>
                      <a:cubicBezTo>
                        <a:pt x="383" y="92"/>
                        <a:pt x="383" y="92"/>
                        <a:pt x="383" y="92"/>
                      </a:cubicBezTo>
                      <a:cubicBezTo>
                        <a:pt x="688" y="213"/>
                        <a:pt x="688" y="213"/>
                        <a:pt x="688" y="213"/>
                      </a:cubicBezTo>
                      <a:lnTo>
                        <a:pt x="688" y="33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46304" tIns="73152" rIns="146304" bIns="73152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146304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880" b="0" kern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08" name="Freeform 10">
                <a:extLst>
                  <a:ext uri="{FF2B5EF4-FFF2-40B4-BE49-F238E27FC236}">
                    <a16:creationId xmlns:a16="http://schemas.microsoft.com/office/drawing/2014/main" id="{BA78A7B8-408B-8D4A-A58D-2695B56353C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22773" y="1685240"/>
                <a:ext cx="571443" cy="438150"/>
              </a:xfrm>
              <a:custGeom>
                <a:avLst/>
                <a:gdLst>
                  <a:gd name="T0" fmla="*/ 1946 w 2598"/>
                  <a:gd name="T1" fmla="*/ 0 h 1992"/>
                  <a:gd name="T2" fmla="*/ 1946 w 2598"/>
                  <a:gd name="T3" fmla="*/ 707 h 1992"/>
                  <a:gd name="T4" fmla="*/ 968 w 2598"/>
                  <a:gd name="T5" fmla="*/ 155 h 1992"/>
                  <a:gd name="T6" fmla="*/ 968 w 2598"/>
                  <a:gd name="T7" fmla="*/ 701 h 1992"/>
                  <a:gd name="T8" fmla="*/ 0 w 2598"/>
                  <a:gd name="T9" fmla="*/ 155 h 1992"/>
                  <a:gd name="T10" fmla="*/ 0 w 2598"/>
                  <a:gd name="T11" fmla="*/ 1992 h 1992"/>
                  <a:gd name="T12" fmla="*/ 2598 w 2598"/>
                  <a:gd name="T13" fmla="*/ 1992 h 1992"/>
                  <a:gd name="T14" fmla="*/ 2598 w 2598"/>
                  <a:gd name="T15" fmla="*/ 0 h 1992"/>
                  <a:gd name="T16" fmla="*/ 1946 w 2598"/>
                  <a:gd name="T17" fmla="*/ 0 h 1992"/>
                  <a:gd name="T18" fmla="*/ 968 w 2598"/>
                  <a:gd name="T19" fmla="*/ 1579 h 1992"/>
                  <a:gd name="T20" fmla="*/ 410 w 2598"/>
                  <a:gd name="T21" fmla="*/ 1579 h 1992"/>
                  <a:gd name="T22" fmla="*/ 410 w 2598"/>
                  <a:gd name="T23" fmla="*/ 1259 h 1992"/>
                  <a:gd name="T24" fmla="*/ 968 w 2598"/>
                  <a:gd name="T25" fmla="*/ 1259 h 1992"/>
                  <a:gd name="T26" fmla="*/ 968 w 2598"/>
                  <a:gd name="T27" fmla="*/ 1579 h 1992"/>
                  <a:gd name="T28" fmla="*/ 1950 w 2598"/>
                  <a:gd name="T29" fmla="*/ 1579 h 1992"/>
                  <a:gd name="T30" fmla="*/ 1393 w 2598"/>
                  <a:gd name="T31" fmla="*/ 1579 h 1992"/>
                  <a:gd name="T32" fmla="*/ 1393 w 2598"/>
                  <a:gd name="T33" fmla="*/ 1259 h 1992"/>
                  <a:gd name="T34" fmla="*/ 1950 w 2598"/>
                  <a:gd name="T35" fmla="*/ 1259 h 1992"/>
                  <a:gd name="T36" fmla="*/ 1950 w 2598"/>
                  <a:gd name="T37" fmla="*/ 1579 h 19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98" h="1992">
                    <a:moveTo>
                      <a:pt x="1946" y="0"/>
                    </a:moveTo>
                    <a:lnTo>
                      <a:pt x="1946" y="707"/>
                    </a:lnTo>
                    <a:lnTo>
                      <a:pt x="968" y="155"/>
                    </a:lnTo>
                    <a:lnTo>
                      <a:pt x="968" y="701"/>
                    </a:lnTo>
                    <a:lnTo>
                      <a:pt x="0" y="155"/>
                    </a:lnTo>
                    <a:lnTo>
                      <a:pt x="0" y="1992"/>
                    </a:lnTo>
                    <a:lnTo>
                      <a:pt x="2598" y="1992"/>
                    </a:lnTo>
                    <a:lnTo>
                      <a:pt x="2598" y="0"/>
                    </a:lnTo>
                    <a:lnTo>
                      <a:pt x="1946" y="0"/>
                    </a:lnTo>
                    <a:close/>
                    <a:moveTo>
                      <a:pt x="968" y="1579"/>
                    </a:moveTo>
                    <a:lnTo>
                      <a:pt x="410" y="1579"/>
                    </a:lnTo>
                    <a:lnTo>
                      <a:pt x="410" y="1259"/>
                    </a:lnTo>
                    <a:lnTo>
                      <a:pt x="968" y="1259"/>
                    </a:lnTo>
                    <a:lnTo>
                      <a:pt x="968" y="1579"/>
                    </a:lnTo>
                    <a:close/>
                    <a:moveTo>
                      <a:pt x="1950" y="1579"/>
                    </a:moveTo>
                    <a:lnTo>
                      <a:pt x="1393" y="1579"/>
                    </a:lnTo>
                    <a:lnTo>
                      <a:pt x="1393" y="1259"/>
                    </a:lnTo>
                    <a:lnTo>
                      <a:pt x="1950" y="1259"/>
                    </a:lnTo>
                    <a:lnTo>
                      <a:pt x="1950" y="15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46304" tIns="73152" rIns="146304" bIns="73152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14630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880" b="0" kern="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2269114B-5231-9648-8DED-5D8A062567AF}"/>
                </a:ext>
              </a:extLst>
            </p:cNvPr>
            <p:cNvSpPr/>
            <p:nvPr/>
          </p:nvSpPr>
          <p:spPr>
            <a:xfrm>
              <a:off x="3496376" y="1872832"/>
              <a:ext cx="1928733" cy="4196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kern="0" dirty="0">
                  <a:solidFill>
                    <a:srgbClr val="FFFFFF"/>
                  </a:solidFill>
                  <a:cs typeface="Arial" panose="020B0604020202020204" pitchFamily="34" charset="0"/>
                  <a:sym typeface="Arial" panose="020B0604020202020204" pitchFamily="34" charset="0"/>
                </a:rPr>
                <a:t>VERTICALS</a:t>
              </a:r>
              <a:endParaRPr lang="en-US" sz="2400" dirty="0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B976C8D-9530-6245-B974-6E8EA93198E9}"/>
              </a:ext>
            </a:extLst>
          </p:cNvPr>
          <p:cNvGrpSpPr/>
          <p:nvPr/>
        </p:nvGrpSpPr>
        <p:grpSpPr>
          <a:xfrm>
            <a:off x="5594725" y="1347005"/>
            <a:ext cx="3431345" cy="3386632"/>
            <a:chOff x="5594725" y="1347005"/>
            <a:chExt cx="3431345" cy="3386632"/>
          </a:xfrm>
        </p:grpSpPr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65B8A4D7-C534-6D41-93F1-631E3641DB4B}"/>
                </a:ext>
              </a:extLst>
            </p:cNvPr>
            <p:cNvSpPr/>
            <p:nvPr/>
          </p:nvSpPr>
          <p:spPr>
            <a:xfrm rot="10800000">
              <a:off x="5594725" y="1347005"/>
              <a:ext cx="3431345" cy="3386632"/>
            </a:xfrm>
            <a:custGeom>
              <a:avLst/>
              <a:gdLst>
                <a:gd name="connsiteX0" fmla="*/ 1016211 w 2299026"/>
                <a:gd name="connsiteY0" fmla="*/ 2269068 h 2269068"/>
                <a:gd name="connsiteX1" fmla="*/ 0 w 2299026"/>
                <a:gd name="connsiteY1" fmla="*/ 1701801 h 2269068"/>
                <a:gd name="connsiteX2" fmla="*/ 0 w 2299026"/>
                <a:gd name="connsiteY2" fmla="*/ 567267 h 2269068"/>
                <a:gd name="connsiteX3" fmla="*/ 266985 w 2299026"/>
                <a:gd name="connsiteY3" fmla="*/ 418232 h 2269068"/>
                <a:gd name="connsiteX4" fmla="*/ 276421 w 2299026"/>
                <a:gd name="connsiteY4" fmla="*/ 435616 h 2269068"/>
                <a:gd name="connsiteX5" fmla="*/ 508105 w 2299026"/>
                <a:gd name="connsiteY5" fmla="*/ 558802 h 2269068"/>
                <a:gd name="connsiteX6" fmla="*/ 787507 w 2299026"/>
                <a:gd name="connsiteY6" fmla="*/ 279400 h 2269068"/>
                <a:gd name="connsiteX7" fmla="*/ 765550 w 2299026"/>
                <a:gd name="connsiteY7" fmla="*/ 170644 h 2269068"/>
                <a:gd name="connsiteX8" fmla="*/ 752753 w 2299026"/>
                <a:gd name="connsiteY8" fmla="*/ 147067 h 2269068"/>
                <a:gd name="connsiteX9" fmla="*/ 1016212 w 2299026"/>
                <a:gd name="connsiteY9" fmla="*/ 0 h 2269068"/>
                <a:gd name="connsiteX10" fmla="*/ 2032423 w 2299026"/>
                <a:gd name="connsiteY10" fmla="*/ 567267 h 2269068"/>
                <a:gd name="connsiteX11" fmla="*/ 2032423 w 2299026"/>
                <a:gd name="connsiteY11" fmla="*/ 856422 h 2269068"/>
                <a:gd name="connsiteX12" fmla="*/ 2075933 w 2299026"/>
                <a:gd name="connsiteY12" fmla="*/ 860809 h 2269068"/>
                <a:gd name="connsiteX13" fmla="*/ 2299026 w 2299026"/>
                <a:gd name="connsiteY13" fmla="*/ 1134534 h 2269068"/>
                <a:gd name="connsiteX14" fmla="*/ 2075933 w 2299026"/>
                <a:gd name="connsiteY14" fmla="*/ 1408260 h 2269068"/>
                <a:gd name="connsiteX15" fmla="*/ 2032423 w 2299026"/>
                <a:gd name="connsiteY15" fmla="*/ 1412646 h 2269068"/>
                <a:gd name="connsiteX16" fmla="*/ 2032423 w 2299026"/>
                <a:gd name="connsiteY16" fmla="*/ 1701801 h 2269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99026" h="2269068">
                  <a:moveTo>
                    <a:pt x="1016211" y="2269068"/>
                  </a:moveTo>
                  <a:lnTo>
                    <a:pt x="0" y="1701801"/>
                  </a:lnTo>
                  <a:lnTo>
                    <a:pt x="0" y="567267"/>
                  </a:lnTo>
                  <a:lnTo>
                    <a:pt x="266985" y="418232"/>
                  </a:lnTo>
                  <a:lnTo>
                    <a:pt x="276421" y="435616"/>
                  </a:lnTo>
                  <a:cubicBezTo>
                    <a:pt x="326631" y="509938"/>
                    <a:pt x="411662" y="558802"/>
                    <a:pt x="508105" y="558802"/>
                  </a:cubicBezTo>
                  <a:cubicBezTo>
                    <a:pt x="662414" y="558802"/>
                    <a:pt x="787507" y="433709"/>
                    <a:pt x="787507" y="279400"/>
                  </a:cubicBezTo>
                  <a:cubicBezTo>
                    <a:pt x="787507" y="240823"/>
                    <a:pt x="779689" y="204072"/>
                    <a:pt x="765550" y="170644"/>
                  </a:cubicBezTo>
                  <a:lnTo>
                    <a:pt x="752753" y="147067"/>
                  </a:lnTo>
                  <a:lnTo>
                    <a:pt x="1016212" y="0"/>
                  </a:lnTo>
                  <a:lnTo>
                    <a:pt x="2032423" y="567267"/>
                  </a:lnTo>
                  <a:lnTo>
                    <a:pt x="2032423" y="856422"/>
                  </a:lnTo>
                  <a:lnTo>
                    <a:pt x="2075933" y="860809"/>
                  </a:lnTo>
                  <a:cubicBezTo>
                    <a:pt x="2203252" y="886862"/>
                    <a:pt x="2299026" y="999514"/>
                    <a:pt x="2299026" y="1134534"/>
                  </a:cubicBezTo>
                  <a:cubicBezTo>
                    <a:pt x="2299026" y="1269554"/>
                    <a:pt x="2203252" y="1382206"/>
                    <a:pt x="2075933" y="1408260"/>
                  </a:cubicBezTo>
                  <a:lnTo>
                    <a:pt x="2032423" y="1412646"/>
                  </a:lnTo>
                  <a:lnTo>
                    <a:pt x="2032423" y="1701801"/>
                  </a:lnTo>
                  <a:close/>
                </a:path>
              </a:pathLst>
            </a:custGeom>
            <a:solidFill>
              <a:srgbClr val="323A45"/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grpSp>
          <p:nvGrpSpPr>
            <p:cNvPr id="113" name="Group 4">
              <a:extLst>
                <a:ext uri="{FF2B5EF4-FFF2-40B4-BE49-F238E27FC236}">
                  <a16:creationId xmlns:a16="http://schemas.microsoft.com/office/drawing/2014/main" id="{60F9971A-8802-DC45-A11A-5F9B4D3EFC2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753223" y="2196472"/>
              <a:ext cx="1583809" cy="653833"/>
              <a:chOff x="2965" y="991"/>
              <a:chExt cx="889" cy="367"/>
            </a:xfrm>
          </p:grpSpPr>
          <p:sp>
            <p:nvSpPr>
              <p:cNvPr id="115" name="Freeform 5">
                <a:extLst>
                  <a:ext uri="{FF2B5EF4-FFF2-40B4-BE49-F238E27FC236}">
                    <a16:creationId xmlns:a16="http://schemas.microsoft.com/office/drawing/2014/main" id="{078AFADB-D671-664A-8C8A-EC4E44283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7" y="991"/>
                <a:ext cx="165" cy="198"/>
              </a:xfrm>
              <a:custGeom>
                <a:avLst/>
                <a:gdLst>
                  <a:gd name="T0" fmla="*/ 279 w 558"/>
                  <a:gd name="T1" fmla="*/ 668 h 668"/>
                  <a:gd name="T2" fmla="*/ 553 w 558"/>
                  <a:gd name="T3" fmla="*/ 362 h 668"/>
                  <a:gd name="T4" fmla="*/ 558 w 558"/>
                  <a:gd name="T5" fmla="*/ 294 h 668"/>
                  <a:gd name="T6" fmla="*/ 279 w 558"/>
                  <a:gd name="T7" fmla="*/ 0 h 668"/>
                  <a:gd name="T8" fmla="*/ 0 w 558"/>
                  <a:gd name="T9" fmla="*/ 294 h 668"/>
                  <a:gd name="T10" fmla="*/ 4 w 558"/>
                  <a:gd name="T11" fmla="*/ 362 h 668"/>
                  <a:gd name="T12" fmla="*/ 279 w 558"/>
                  <a:gd name="T13" fmla="*/ 668 h 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8" h="668">
                    <a:moveTo>
                      <a:pt x="279" y="668"/>
                    </a:moveTo>
                    <a:cubicBezTo>
                      <a:pt x="437" y="668"/>
                      <a:pt x="519" y="531"/>
                      <a:pt x="553" y="362"/>
                    </a:cubicBezTo>
                    <a:cubicBezTo>
                      <a:pt x="558" y="294"/>
                      <a:pt x="558" y="294"/>
                      <a:pt x="558" y="294"/>
                    </a:cubicBezTo>
                    <a:cubicBezTo>
                      <a:pt x="558" y="125"/>
                      <a:pt x="437" y="0"/>
                      <a:pt x="279" y="0"/>
                    </a:cubicBezTo>
                    <a:cubicBezTo>
                      <a:pt x="179" y="0"/>
                      <a:pt x="0" y="60"/>
                      <a:pt x="0" y="294"/>
                    </a:cubicBezTo>
                    <a:cubicBezTo>
                      <a:pt x="4" y="362"/>
                      <a:pt x="4" y="362"/>
                      <a:pt x="4" y="362"/>
                    </a:cubicBezTo>
                    <a:cubicBezTo>
                      <a:pt x="35" y="525"/>
                      <a:pt x="121" y="668"/>
                      <a:pt x="279" y="66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46304" tIns="73152" rIns="146304" bIns="73152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14630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880" b="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6">
                <a:extLst>
                  <a:ext uri="{FF2B5EF4-FFF2-40B4-BE49-F238E27FC236}">
                    <a16:creationId xmlns:a16="http://schemas.microsoft.com/office/drawing/2014/main" id="{9BEDABDC-3BC6-E248-8FD1-665B6D0F46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7" y="1197"/>
                <a:ext cx="365" cy="161"/>
              </a:xfrm>
              <a:custGeom>
                <a:avLst/>
                <a:gdLst>
                  <a:gd name="T0" fmla="*/ 262 w 365"/>
                  <a:gd name="T1" fmla="*/ 0 h 161"/>
                  <a:gd name="T2" fmla="*/ 183 w 365"/>
                  <a:gd name="T3" fmla="*/ 55 h 161"/>
                  <a:gd name="T4" fmla="*/ 103 w 365"/>
                  <a:gd name="T5" fmla="*/ 0 h 161"/>
                  <a:gd name="T6" fmla="*/ 8 w 365"/>
                  <a:gd name="T7" fmla="*/ 25 h 161"/>
                  <a:gd name="T8" fmla="*/ 0 w 365"/>
                  <a:gd name="T9" fmla="*/ 161 h 161"/>
                  <a:gd name="T10" fmla="*/ 365 w 365"/>
                  <a:gd name="T11" fmla="*/ 161 h 161"/>
                  <a:gd name="T12" fmla="*/ 357 w 365"/>
                  <a:gd name="T13" fmla="*/ 25 h 161"/>
                  <a:gd name="T14" fmla="*/ 262 w 365"/>
                  <a:gd name="T15" fmla="*/ 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5" h="161">
                    <a:moveTo>
                      <a:pt x="262" y="0"/>
                    </a:moveTo>
                    <a:lnTo>
                      <a:pt x="183" y="55"/>
                    </a:lnTo>
                    <a:lnTo>
                      <a:pt x="103" y="0"/>
                    </a:lnTo>
                    <a:lnTo>
                      <a:pt x="8" y="25"/>
                    </a:lnTo>
                    <a:lnTo>
                      <a:pt x="0" y="161"/>
                    </a:lnTo>
                    <a:lnTo>
                      <a:pt x="365" y="161"/>
                    </a:lnTo>
                    <a:lnTo>
                      <a:pt x="357" y="25"/>
                    </a:lnTo>
                    <a:lnTo>
                      <a:pt x="26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46304" tIns="73152" rIns="146304" bIns="73152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14630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880" b="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Freeform 7">
                <a:extLst>
                  <a:ext uri="{FF2B5EF4-FFF2-40B4-BE49-F238E27FC236}">
                    <a16:creationId xmlns:a16="http://schemas.microsoft.com/office/drawing/2014/main" id="{13020D78-5CE2-B943-B6FC-65935F3D62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7" y="1068"/>
                <a:ext cx="119" cy="142"/>
              </a:xfrm>
              <a:custGeom>
                <a:avLst/>
                <a:gdLst>
                  <a:gd name="T0" fmla="*/ 201 w 403"/>
                  <a:gd name="T1" fmla="*/ 481 h 481"/>
                  <a:gd name="T2" fmla="*/ 399 w 403"/>
                  <a:gd name="T3" fmla="*/ 261 h 481"/>
                  <a:gd name="T4" fmla="*/ 403 w 403"/>
                  <a:gd name="T5" fmla="*/ 212 h 481"/>
                  <a:gd name="T6" fmla="*/ 201 w 403"/>
                  <a:gd name="T7" fmla="*/ 0 h 481"/>
                  <a:gd name="T8" fmla="*/ 0 w 403"/>
                  <a:gd name="T9" fmla="*/ 212 h 481"/>
                  <a:gd name="T10" fmla="*/ 4 w 403"/>
                  <a:gd name="T11" fmla="*/ 261 h 481"/>
                  <a:gd name="T12" fmla="*/ 201 w 403"/>
                  <a:gd name="T13" fmla="*/ 481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3" h="481">
                    <a:moveTo>
                      <a:pt x="201" y="481"/>
                    </a:moveTo>
                    <a:cubicBezTo>
                      <a:pt x="315" y="481"/>
                      <a:pt x="375" y="383"/>
                      <a:pt x="399" y="261"/>
                    </a:cubicBezTo>
                    <a:cubicBezTo>
                      <a:pt x="403" y="212"/>
                      <a:pt x="403" y="212"/>
                      <a:pt x="403" y="212"/>
                    </a:cubicBezTo>
                    <a:cubicBezTo>
                      <a:pt x="403" y="90"/>
                      <a:pt x="315" y="0"/>
                      <a:pt x="201" y="0"/>
                    </a:cubicBezTo>
                    <a:cubicBezTo>
                      <a:pt x="129" y="0"/>
                      <a:pt x="0" y="43"/>
                      <a:pt x="0" y="212"/>
                    </a:cubicBezTo>
                    <a:cubicBezTo>
                      <a:pt x="4" y="261"/>
                      <a:pt x="4" y="261"/>
                      <a:pt x="4" y="261"/>
                    </a:cubicBezTo>
                    <a:cubicBezTo>
                      <a:pt x="26" y="378"/>
                      <a:pt x="88" y="481"/>
                      <a:pt x="201" y="48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46304" tIns="73152" rIns="146304" bIns="73152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14630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880" b="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8">
                <a:extLst>
                  <a:ext uri="{FF2B5EF4-FFF2-40B4-BE49-F238E27FC236}">
                    <a16:creationId xmlns:a16="http://schemas.microsoft.com/office/drawing/2014/main" id="{51AB3C18-6496-A246-8013-EDF3EA50F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5" y="1216"/>
                <a:ext cx="257" cy="116"/>
              </a:xfrm>
              <a:custGeom>
                <a:avLst/>
                <a:gdLst>
                  <a:gd name="T0" fmla="*/ 131 w 257"/>
                  <a:gd name="T1" fmla="*/ 40 h 116"/>
                  <a:gd name="T2" fmla="*/ 74 w 257"/>
                  <a:gd name="T3" fmla="*/ 0 h 116"/>
                  <a:gd name="T4" fmla="*/ 6 w 257"/>
                  <a:gd name="T5" fmla="*/ 18 h 116"/>
                  <a:gd name="T6" fmla="*/ 0 w 257"/>
                  <a:gd name="T7" fmla="*/ 116 h 116"/>
                  <a:gd name="T8" fmla="*/ 252 w 257"/>
                  <a:gd name="T9" fmla="*/ 116 h 116"/>
                  <a:gd name="T10" fmla="*/ 257 w 257"/>
                  <a:gd name="T11" fmla="*/ 18 h 116"/>
                  <a:gd name="T12" fmla="*/ 188 w 257"/>
                  <a:gd name="T13" fmla="*/ 0 h 116"/>
                  <a:gd name="T14" fmla="*/ 131 w 257"/>
                  <a:gd name="T15" fmla="*/ 4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7" h="116">
                    <a:moveTo>
                      <a:pt x="131" y="40"/>
                    </a:moveTo>
                    <a:lnTo>
                      <a:pt x="74" y="0"/>
                    </a:lnTo>
                    <a:lnTo>
                      <a:pt x="6" y="18"/>
                    </a:lnTo>
                    <a:lnTo>
                      <a:pt x="0" y="116"/>
                    </a:lnTo>
                    <a:lnTo>
                      <a:pt x="252" y="116"/>
                    </a:lnTo>
                    <a:lnTo>
                      <a:pt x="257" y="18"/>
                    </a:lnTo>
                    <a:lnTo>
                      <a:pt x="188" y="0"/>
                    </a:lnTo>
                    <a:lnTo>
                      <a:pt x="131" y="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46304" tIns="73152" rIns="146304" bIns="73152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14630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880" b="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9">
                <a:extLst>
                  <a:ext uri="{FF2B5EF4-FFF2-40B4-BE49-F238E27FC236}">
                    <a16:creationId xmlns:a16="http://schemas.microsoft.com/office/drawing/2014/main" id="{0FD82B2B-E8B0-5D4E-96C4-97D0613B5A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4" y="1068"/>
                <a:ext cx="118" cy="142"/>
              </a:xfrm>
              <a:custGeom>
                <a:avLst/>
                <a:gdLst>
                  <a:gd name="T0" fmla="*/ 201 w 403"/>
                  <a:gd name="T1" fmla="*/ 481 h 481"/>
                  <a:gd name="T2" fmla="*/ 399 w 403"/>
                  <a:gd name="T3" fmla="*/ 261 h 481"/>
                  <a:gd name="T4" fmla="*/ 403 w 403"/>
                  <a:gd name="T5" fmla="*/ 212 h 481"/>
                  <a:gd name="T6" fmla="*/ 201 w 403"/>
                  <a:gd name="T7" fmla="*/ 0 h 481"/>
                  <a:gd name="T8" fmla="*/ 0 w 403"/>
                  <a:gd name="T9" fmla="*/ 212 h 481"/>
                  <a:gd name="T10" fmla="*/ 4 w 403"/>
                  <a:gd name="T11" fmla="*/ 261 h 481"/>
                  <a:gd name="T12" fmla="*/ 201 w 403"/>
                  <a:gd name="T13" fmla="*/ 481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3" h="481">
                    <a:moveTo>
                      <a:pt x="201" y="481"/>
                    </a:moveTo>
                    <a:cubicBezTo>
                      <a:pt x="315" y="481"/>
                      <a:pt x="377" y="378"/>
                      <a:pt x="399" y="261"/>
                    </a:cubicBezTo>
                    <a:cubicBezTo>
                      <a:pt x="403" y="212"/>
                      <a:pt x="403" y="212"/>
                      <a:pt x="403" y="212"/>
                    </a:cubicBezTo>
                    <a:cubicBezTo>
                      <a:pt x="403" y="43"/>
                      <a:pt x="273" y="0"/>
                      <a:pt x="201" y="0"/>
                    </a:cubicBezTo>
                    <a:cubicBezTo>
                      <a:pt x="88" y="0"/>
                      <a:pt x="0" y="90"/>
                      <a:pt x="0" y="212"/>
                    </a:cubicBezTo>
                    <a:cubicBezTo>
                      <a:pt x="4" y="261"/>
                      <a:pt x="4" y="261"/>
                      <a:pt x="4" y="261"/>
                    </a:cubicBezTo>
                    <a:cubicBezTo>
                      <a:pt x="28" y="383"/>
                      <a:pt x="88" y="481"/>
                      <a:pt x="201" y="48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46304" tIns="73152" rIns="146304" bIns="73152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14630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880" b="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10">
                <a:extLst>
                  <a:ext uri="{FF2B5EF4-FFF2-40B4-BE49-F238E27FC236}">
                    <a16:creationId xmlns:a16="http://schemas.microsoft.com/office/drawing/2014/main" id="{E6B43BEF-5618-D04D-BD9A-6F8A435487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7" y="1216"/>
                <a:ext cx="257" cy="116"/>
              </a:xfrm>
              <a:custGeom>
                <a:avLst/>
                <a:gdLst>
                  <a:gd name="T0" fmla="*/ 252 w 257"/>
                  <a:gd name="T1" fmla="*/ 18 h 116"/>
                  <a:gd name="T2" fmla="*/ 183 w 257"/>
                  <a:gd name="T3" fmla="*/ 0 h 116"/>
                  <a:gd name="T4" fmla="*/ 126 w 257"/>
                  <a:gd name="T5" fmla="*/ 40 h 116"/>
                  <a:gd name="T6" fmla="*/ 69 w 257"/>
                  <a:gd name="T7" fmla="*/ 0 h 116"/>
                  <a:gd name="T8" fmla="*/ 0 w 257"/>
                  <a:gd name="T9" fmla="*/ 18 h 116"/>
                  <a:gd name="T10" fmla="*/ 5 w 257"/>
                  <a:gd name="T11" fmla="*/ 116 h 116"/>
                  <a:gd name="T12" fmla="*/ 257 w 257"/>
                  <a:gd name="T13" fmla="*/ 116 h 116"/>
                  <a:gd name="T14" fmla="*/ 252 w 257"/>
                  <a:gd name="T15" fmla="*/ 1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7" h="116">
                    <a:moveTo>
                      <a:pt x="252" y="18"/>
                    </a:moveTo>
                    <a:lnTo>
                      <a:pt x="183" y="0"/>
                    </a:lnTo>
                    <a:lnTo>
                      <a:pt x="126" y="40"/>
                    </a:lnTo>
                    <a:lnTo>
                      <a:pt x="69" y="0"/>
                    </a:lnTo>
                    <a:lnTo>
                      <a:pt x="0" y="18"/>
                    </a:lnTo>
                    <a:lnTo>
                      <a:pt x="5" y="116"/>
                    </a:lnTo>
                    <a:lnTo>
                      <a:pt x="257" y="116"/>
                    </a:lnTo>
                    <a:lnTo>
                      <a:pt x="252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46304" tIns="73152" rIns="146304" bIns="73152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14630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880" b="0" kern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78ADB63D-293F-754C-80C5-93A4268FDB95}"/>
                </a:ext>
              </a:extLst>
            </p:cNvPr>
            <p:cNvSpPr/>
            <p:nvPr/>
          </p:nvSpPr>
          <p:spPr>
            <a:xfrm>
              <a:off x="6469352" y="1804695"/>
              <a:ext cx="2151551" cy="3468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kern="0" dirty="0">
                  <a:solidFill>
                    <a:srgbClr val="FFFFFF"/>
                  </a:solidFill>
                  <a:cs typeface="Arial" panose="020B0604020202020204" pitchFamily="34" charset="0"/>
                  <a:sym typeface="Arial" panose="020B0604020202020204" pitchFamily="34" charset="0"/>
                </a:rPr>
                <a:t>CUSTOMERS</a:t>
              </a:r>
              <a:endParaRPr lang="en-US" sz="2400" dirty="0"/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35896597-A4C6-4048-A30C-60B7EA6BF68F}"/>
              </a:ext>
            </a:extLst>
          </p:cNvPr>
          <p:cNvGrpSpPr/>
          <p:nvPr/>
        </p:nvGrpSpPr>
        <p:grpSpPr>
          <a:xfrm>
            <a:off x="4475916" y="3874347"/>
            <a:ext cx="3450446" cy="3386632"/>
            <a:chOff x="4475916" y="3874347"/>
            <a:chExt cx="3450446" cy="3386632"/>
          </a:xfrm>
        </p:grpSpPr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B0201FFF-D088-2145-B95D-1E97CBC64110}"/>
                </a:ext>
              </a:extLst>
            </p:cNvPr>
            <p:cNvSpPr/>
            <p:nvPr/>
          </p:nvSpPr>
          <p:spPr>
            <a:xfrm rot="10800000">
              <a:off x="4475916" y="3874347"/>
              <a:ext cx="3450446" cy="3386632"/>
            </a:xfrm>
            <a:custGeom>
              <a:avLst/>
              <a:gdLst>
                <a:gd name="connsiteX0" fmla="*/ 1295612 w 2311824"/>
                <a:gd name="connsiteY0" fmla="*/ 2269068 h 2269068"/>
                <a:gd name="connsiteX1" fmla="*/ 279401 w 2311824"/>
                <a:gd name="connsiteY1" fmla="*/ 1701801 h 2269068"/>
                <a:gd name="connsiteX2" fmla="*/ 279401 w 2311824"/>
                <a:gd name="connsiteY2" fmla="*/ 1413937 h 2269068"/>
                <a:gd name="connsiteX3" fmla="*/ 223093 w 2311824"/>
                <a:gd name="connsiteY3" fmla="*/ 1408261 h 2269068"/>
                <a:gd name="connsiteX4" fmla="*/ 0 w 2311824"/>
                <a:gd name="connsiteY4" fmla="*/ 1134535 h 2269068"/>
                <a:gd name="connsiteX5" fmla="*/ 223093 w 2311824"/>
                <a:gd name="connsiteY5" fmla="*/ 860810 h 2269068"/>
                <a:gd name="connsiteX6" fmla="*/ 279401 w 2311824"/>
                <a:gd name="connsiteY6" fmla="*/ 855133 h 2269068"/>
                <a:gd name="connsiteX7" fmla="*/ 279401 w 2311824"/>
                <a:gd name="connsiteY7" fmla="*/ 567267 h 2269068"/>
                <a:gd name="connsiteX8" fmla="*/ 1295613 w 2311824"/>
                <a:gd name="connsiteY8" fmla="*/ 0 h 2269068"/>
                <a:gd name="connsiteX9" fmla="*/ 2311824 w 2311824"/>
                <a:gd name="connsiteY9" fmla="*/ 567267 h 2269068"/>
                <a:gd name="connsiteX10" fmla="*/ 2311824 w 2311824"/>
                <a:gd name="connsiteY10" fmla="*/ 1701801 h 2269068"/>
                <a:gd name="connsiteX11" fmla="*/ 2051890 w 2311824"/>
                <a:gd name="connsiteY11" fmla="*/ 1846901 h 2269068"/>
                <a:gd name="connsiteX12" fmla="*/ 2035401 w 2311824"/>
                <a:gd name="connsiteY12" fmla="*/ 1816522 h 2269068"/>
                <a:gd name="connsiteX13" fmla="*/ 1803716 w 2311824"/>
                <a:gd name="connsiteY13" fmla="*/ 1693336 h 2269068"/>
                <a:gd name="connsiteX14" fmla="*/ 1524314 w 2311824"/>
                <a:gd name="connsiteY14" fmla="*/ 1972738 h 2269068"/>
                <a:gd name="connsiteX15" fmla="*/ 1546271 w 2311824"/>
                <a:gd name="connsiteY15" fmla="*/ 2081494 h 2269068"/>
                <a:gd name="connsiteX16" fmla="*/ 1566121 w 2311824"/>
                <a:gd name="connsiteY16" fmla="*/ 2118065 h 2269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11824" h="2269068">
                  <a:moveTo>
                    <a:pt x="1295612" y="2269068"/>
                  </a:moveTo>
                  <a:lnTo>
                    <a:pt x="279401" y="1701801"/>
                  </a:lnTo>
                  <a:lnTo>
                    <a:pt x="279401" y="1413937"/>
                  </a:lnTo>
                  <a:lnTo>
                    <a:pt x="223093" y="1408261"/>
                  </a:lnTo>
                  <a:cubicBezTo>
                    <a:pt x="95774" y="1382207"/>
                    <a:pt x="0" y="1269555"/>
                    <a:pt x="0" y="1134535"/>
                  </a:cubicBezTo>
                  <a:cubicBezTo>
                    <a:pt x="0" y="999515"/>
                    <a:pt x="95774" y="886863"/>
                    <a:pt x="223093" y="860810"/>
                  </a:cubicBezTo>
                  <a:lnTo>
                    <a:pt x="279401" y="855133"/>
                  </a:lnTo>
                  <a:lnTo>
                    <a:pt x="279401" y="567267"/>
                  </a:lnTo>
                  <a:lnTo>
                    <a:pt x="1295613" y="0"/>
                  </a:lnTo>
                  <a:lnTo>
                    <a:pt x="2311824" y="567267"/>
                  </a:lnTo>
                  <a:lnTo>
                    <a:pt x="2311824" y="1701801"/>
                  </a:lnTo>
                  <a:lnTo>
                    <a:pt x="2051890" y="1846901"/>
                  </a:lnTo>
                  <a:lnTo>
                    <a:pt x="2035401" y="1816522"/>
                  </a:lnTo>
                  <a:cubicBezTo>
                    <a:pt x="1985190" y="1742201"/>
                    <a:pt x="1900159" y="1693336"/>
                    <a:pt x="1803716" y="1693336"/>
                  </a:cubicBezTo>
                  <a:cubicBezTo>
                    <a:pt x="1649407" y="1693336"/>
                    <a:pt x="1524314" y="1818429"/>
                    <a:pt x="1524314" y="1972738"/>
                  </a:cubicBezTo>
                  <a:cubicBezTo>
                    <a:pt x="1524314" y="2011315"/>
                    <a:pt x="1532133" y="2048067"/>
                    <a:pt x="1546271" y="2081494"/>
                  </a:cubicBezTo>
                  <a:lnTo>
                    <a:pt x="1566121" y="2118065"/>
                  </a:lnTo>
                  <a:close/>
                </a:path>
              </a:pathLst>
            </a:custGeom>
            <a:solidFill>
              <a:schemeClr val="accent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E93946A2-01A2-1047-BF99-B96E99AD5195}"/>
                </a:ext>
              </a:extLst>
            </p:cNvPr>
            <p:cNvGrpSpPr/>
            <p:nvPr/>
          </p:nvGrpSpPr>
          <p:grpSpPr>
            <a:xfrm>
              <a:off x="5324050" y="5145281"/>
              <a:ext cx="1433773" cy="589086"/>
              <a:chOff x="6869354" y="1621745"/>
              <a:chExt cx="1340959" cy="550952"/>
            </a:xfrm>
          </p:grpSpPr>
          <p:grpSp>
            <p:nvGrpSpPr>
              <p:cNvPr id="125" name="Group 17">
                <a:extLst>
                  <a:ext uri="{FF2B5EF4-FFF2-40B4-BE49-F238E27FC236}">
                    <a16:creationId xmlns:a16="http://schemas.microsoft.com/office/drawing/2014/main" id="{A03FB10E-0C5E-E840-8724-0EB43F42B60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869354" y="1621745"/>
                <a:ext cx="684018" cy="550952"/>
                <a:chOff x="2521" y="1156"/>
                <a:chExt cx="622" cy="501"/>
              </a:xfrm>
            </p:grpSpPr>
            <p:sp>
              <p:nvSpPr>
                <p:cNvPr id="131" name="Freeform 18">
                  <a:extLst>
                    <a:ext uri="{FF2B5EF4-FFF2-40B4-BE49-F238E27FC236}">
                      <a16:creationId xmlns:a16="http://schemas.microsoft.com/office/drawing/2014/main" id="{CFE4CA79-BE58-904B-AE5B-BCDC12A0A9A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521" y="1156"/>
                  <a:ext cx="622" cy="501"/>
                </a:xfrm>
                <a:custGeom>
                  <a:avLst/>
                  <a:gdLst>
                    <a:gd name="T0" fmla="*/ 622 w 622"/>
                    <a:gd name="T1" fmla="*/ 410 h 501"/>
                    <a:gd name="T2" fmla="*/ 622 w 622"/>
                    <a:gd name="T3" fmla="*/ 0 h 501"/>
                    <a:gd name="T4" fmla="*/ 0 w 622"/>
                    <a:gd name="T5" fmla="*/ 0 h 501"/>
                    <a:gd name="T6" fmla="*/ 0 w 622"/>
                    <a:gd name="T7" fmla="*/ 410 h 501"/>
                    <a:gd name="T8" fmla="*/ 232 w 622"/>
                    <a:gd name="T9" fmla="*/ 410 h 501"/>
                    <a:gd name="T10" fmla="*/ 232 w 622"/>
                    <a:gd name="T11" fmla="*/ 463 h 501"/>
                    <a:gd name="T12" fmla="*/ 83 w 622"/>
                    <a:gd name="T13" fmla="*/ 463 h 501"/>
                    <a:gd name="T14" fmla="*/ 83 w 622"/>
                    <a:gd name="T15" fmla="*/ 501 h 501"/>
                    <a:gd name="T16" fmla="*/ 539 w 622"/>
                    <a:gd name="T17" fmla="*/ 501 h 501"/>
                    <a:gd name="T18" fmla="*/ 539 w 622"/>
                    <a:gd name="T19" fmla="*/ 463 h 501"/>
                    <a:gd name="T20" fmla="*/ 389 w 622"/>
                    <a:gd name="T21" fmla="*/ 463 h 501"/>
                    <a:gd name="T22" fmla="*/ 389 w 622"/>
                    <a:gd name="T23" fmla="*/ 410 h 501"/>
                    <a:gd name="T24" fmla="*/ 622 w 622"/>
                    <a:gd name="T25" fmla="*/ 410 h 501"/>
                    <a:gd name="T26" fmla="*/ 41 w 622"/>
                    <a:gd name="T27" fmla="*/ 368 h 501"/>
                    <a:gd name="T28" fmla="*/ 41 w 622"/>
                    <a:gd name="T29" fmla="*/ 42 h 501"/>
                    <a:gd name="T30" fmla="*/ 580 w 622"/>
                    <a:gd name="T31" fmla="*/ 42 h 501"/>
                    <a:gd name="T32" fmla="*/ 580 w 622"/>
                    <a:gd name="T33" fmla="*/ 368 h 501"/>
                    <a:gd name="T34" fmla="*/ 41 w 622"/>
                    <a:gd name="T35" fmla="*/ 368 h 5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22" h="501">
                      <a:moveTo>
                        <a:pt x="622" y="410"/>
                      </a:moveTo>
                      <a:lnTo>
                        <a:pt x="622" y="0"/>
                      </a:lnTo>
                      <a:lnTo>
                        <a:pt x="0" y="0"/>
                      </a:lnTo>
                      <a:lnTo>
                        <a:pt x="0" y="410"/>
                      </a:lnTo>
                      <a:lnTo>
                        <a:pt x="232" y="410"/>
                      </a:lnTo>
                      <a:lnTo>
                        <a:pt x="232" y="463"/>
                      </a:lnTo>
                      <a:lnTo>
                        <a:pt x="83" y="463"/>
                      </a:lnTo>
                      <a:lnTo>
                        <a:pt x="83" y="501"/>
                      </a:lnTo>
                      <a:lnTo>
                        <a:pt x="539" y="501"/>
                      </a:lnTo>
                      <a:lnTo>
                        <a:pt x="539" y="463"/>
                      </a:lnTo>
                      <a:lnTo>
                        <a:pt x="389" y="463"/>
                      </a:lnTo>
                      <a:lnTo>
                        <a:pt x="389" y="410"/>
                      </a:lnTo>
                      <a:lnTo>
                        <a:pt x="622" y="410"/>
                      </a:lnTo>
                      <a:close/>
                      <a:moveTo>
                        <a:pt x="41" y="368"/>
                      </a:moveTo>
                      <a:lnTo>
                        <a:pt x="41" y="42"/>
                      </a:lnTo>
                      <a:lnTo>
                        <a:pt x="580" y="42"/>
                      </a:lnTo>
                      <a:lnTo>
                        <a:pt x="580" y="368"/>
                      </a:lnTo>
                      <a:lnTo>
                        <a:pt x="41" y="36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46304" tIns="73152" rIns="146304" bIns="73152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146304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880" b="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2" name="Freeform 19">
                  <a:extLst>
                    <a:ext uri="{FF2B5EF4-FFF2-40B4-BE49-F238E27FC236}">
                      <a16:creationId xmlns:a16="http://schemas.microsoft.com/office/drawing/2014/main" id="{CED01538-0562-614D-9E86-D61B6D09BFB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83" y="1232"/>
                  <a:ext cx="265" cy="243"/>
                </a:xfrm>
                <a:custGeom>
                  <a:avLst/>
                  <a:gdLst>
                    <a:gd name="T0" fmla="*/ 743 w 888"/>
                    <a:gd name="T1" fmla="*/ 427 h 810"/>
                    <a:gd name="T2" fmla="*/ 731 w 888"/>
                    <a:gd name="T3" fmla="*/ 198 h 810"/>
                    <a:gd name="T4" fmla="*/ 796 w 888"/>
                    <a:gd name="T5" fmla="*/ 103 h 810"/>
                    <a:gd name="T6" fmla="*/ 693 w 888"/>
                    <a:gd name="T7" fmla="*/ 0 h 810"/>
                    <a:gd name="T8" fmla="*/ 591 w 888"/>
                    <a:gd name="T9" fmla="*/ 103 h 810"/>
                    <a:gd name="T10" fmla="*/ 593 w 888"/>
                    <a:gd name="T11" fmla="*/ 121 h 810"/>
                    <a:gd name="T12" fmla="*/ 208 w 888"/>
                    <a:gd name="T13" fmla="*/ 366 h 810"/>
                    <a:gd name="T14" fmla="*/ 120 w 888"/>
                    <a:gd name="T15" fmla="*/ 327 h 810"/>
                    <a:gd name="T16" fmla="*/ 0 w 888"/>
                    <a:gd name="T17" fmla="*/ 447 h 810"/>
                    <a:gd name="T18" fmla="*/ 120 w 888"/>
                    <a:gd name="T19" fmla="*/ 566 h 810"/>
                    <a:gd name="T20" fmla="*/ 211 w 888"/>
                    <a:gd name="T21" fmla="*/ 524 h 810"/>
                    <a:gd name="T22" fmla="*/ 508 w 888"/>
                    <a:gd name="T23" fmla="*/ 676 h 810"/>
                    <a:gd name="T24" fmla="*/ 693 w 888"/>
                    <a:gd name="T25" fmla="*/ 810 h 810"/>
                    <a:gd name="T26" fmla="*/ 888 w 888"/>
                    <a:gd name="T27" fmla="*/ 615 h 810"/>
                    <a:gd name="T28" fmla="*/ 743 w 888"/>
                    <a:gd name="T29" fmla="*/ 427 h 810"/>
                    <a:gd name="T30" fmla="*/ 136 w 888"/>
                    <a:gd name="T31" fmla="*/ 478 h 810"/>
                    <a:gd name="T32" fmla="*/ 136 w 888"/>
                    <a:gd name="T33" fmla="*/ 478 h 810"/>
                    <a:gd name="T34" fmla="*/ 168 w 888"/>
                    <a:gd name="T35" fmla="*/ 496 h 810"/>
                    <a:gd name="T36" fmla="*/ 121 w 888"/>
                    <a:gd name="T37" fmla="*/ 515 h 810"/>
                    <a:gd name="T38" fmla="*/ 54 w 888"/>
                    <a:gd name="T39" fmla="*/ 448 h 810"/>
                    <a:gd name="T40" fmla="*/ 121 w 888"/>
                    <a:gd name="T41" fmla="*/ 381 h 810"/>
                    <a:gd name="T42" fmla="*/ 187 w 888"/>
                    <a:gd name="T43" fmla="*/ 436 h 810"/>
                    <a:gd name="T44" fmla="*/ 158 w 888"/>
                    <a:gd name="T45" fmla="*/ 428 h 810"/>
                    <a:gd name="T46" fmla="*/ 158 w 888"/>
                    <a:gd name="T47" fmla="*/ 428 h 810"/>
                    <a:gd name="T48" fmla="*/ 157 w 888"/>
                    <a:gd name="T49" fmla="*/ 428 h 810"/>
                    <a:gd name="T50" fmla="*/ 154 w 888"/>
                    <a:gd name="T51" fmla="*/ 427 h 810"/>
                    <a:gd name="T52" fmla="*/ 154 w 888"/>
                    <a:gd name="T53" fmla="*/ 428 h 810"/>
                    <a:gd name="T54" fmla="*/ 124 w 888"/>
                    <a:gd name="T55" fmla="*/ 444 h 810"/>
                    <a:gd name="T56" fmla="*/ 136 w 888"/>
                    <a:gd name="T57" fmla="*/ 478 h 810"/>
                    <a:gd name="T58" fmla="*/ 695 w 888"/>
                    <a:gd name="T59" fmla="*/ 44 h 810"/>
                    <a:gd name="T60" fmla="*/ 752 w 888"/>
                    <a:gd name="T61" fmla="*/ 101 h 810"/>
                    <a:gd name="T62" fmla="*/ 728 w 888"/>
                    <a:gd name="T63" fmla="*/ 148 h 810"/>
                    <a:gd name="T64" fmla="*/ 726 w 888"/>
                    <a:gd name="T65" fmla="*/ 119 h 810"/>
                    <a:gd name="T66" fmla="*/ 726 w 888"/>
                    <a:gd name="T67" fmla="*/ 118 h 810"/>
                    <a:gd name="T68" fmla="*/ 725 w 888"/>
                    <a:gd name="T69" fmla="*/ 116 h 810"/>
                    <a:gd name="T70" fmla="*/ 725 w 888"/>
                    <a:gd name="T71" fmla="*/ 115 h 810"/>
                    <a:gd name="T72" fmla="*/ 725 w 888"/>
                    <a:gd name="T73" fmla="*/ 115 h 810"/>
                    <a:gd name="T74" fmla="*/ 698 w 888"/>
                    <a:gd name="T75" fmla="*/ 93 h 810"/>
                    <a:gd name="T76" fmla="*/ 673 w 888"/>
                    <a:gd name="T77" fmla="*/ 115 h 810"/>
                    <a:gd name="T78" fmla="*/ 672 w 888"/>
                    <a:gd name="T79" fmla="*/ 115 h 810"/>
                    <a:gd name="T80" fmla="*/ 669 w 888"/>
                    <a:gd name="T81" fmla="*/ 152 h 810"/>
                    <a:gd name="T82" fmla="*/ 638 w 888"/>
                    <a:gd name="T83" fmla="*/ 101 h 810"/>
                    <a:gd name="T84" fmla="*/ 695 w 888"/>
                    <a:gd name="T85" fmla="*/ 44 h 810"/>
                    <a:gd name="T86" fmla="*/ 518 w 888"/>
                    <a:gd name="T87" fmla="*/ 529 h 810"/>
                    <a:gd name="T88" fmla="*/ 239 w 888"/>
                    <a:gd name="T89" fmla="*/ 449 h 810"/>
                    <a:gd name="T90" fmla="*/ 239 w 888"/>
                    <a:gd name="T91" fmla="*/ 447 h 810"/>
                    <a:gd name="T92" fmla="*/ 231 w 888"/>
                    <a:gd name="T93" fmla="*/ 403 h 810"/>
                    <a:gd name="T94" fmla="*/ 610 w 888"/>
                    <a:gd name="T95" fmla="*/ 162 h 810"/>
                    <a:gd name="T96" fmla="*/ 664 w 888"/>
                    <a:gd name="T97" fmla="*/ 201 h 810"/>
                    <a:gd name="T98" fmla="*/ 645 w 888"/>
                    <a:gd name="T99" fmla="*/ 426 h 810"/>
                    <a:gd name="T100" fmla="*/ 518 w 888"/>
                    <a:gd name="T101" fmla="*/ 529 h 810"/>
                    <a:gd name="T102" fmla="*/ 698 w 888"/>
                    <a:gd name="T103" fmla="*/ 739 h 810"/>
                    <a:gd name="T104" fmla="*/ 575 w 888"/>
                    <a:gd name="T105" fmla="*/ 615 h 810"/>
                    <a:gd name="T106" fmla="*/ 698 w 888"/>
                    <a:gd name="T107" fmla="*/ 492 h 810"/>
                    <a:gd name="T108" fmla="*/ 822 w 888"/>
                    <a:gd name="T109" fmla="*/ 615 h 810"/>
                    <a:gd name="T110" fmla="*/ 698 w 888"/>
                    <a:gd name="T111" fmla="*/ 739 h 8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888" h="810">
                      <a:moveTo>
                        <a:pt x="743" y="427"/>
                      </a:moveTo>
                      <a:cubicBezTo>
                        <a:pt x="731" y="198"/>
                        <a:pt x="731" y="198"/>
                        <a:pt x="731" y="198"/>
                      </a:cubicBezTo>
                      <a:cubicBezTo>
                        <a:pt x="769" y="183"/>
                        <a:pt x="796" y="146"/>
                        <a:pt x="796" y="103"/>
                      </a:cubicBezTo>
                      <a:cubicBezTo>
                        <a:pt x="796" y="46"/>
                        <a:pt x="750" y="0"/>
                        <a:pt x="693" y="0"/>
                      </a:cubicBezTo>
                      <a:cubicBezTo>
                        <a:pt x="637" y="0"/>
                        <a:pt x="591" y="46"/>
                        <a:pt x="591" y="103"/>
                      </a:cubicBezTo>
                      <a:cubicBezTo>
                        <a:pt x="591" y="109"/>
                        <a:pt x="591" y="115"/>
                        <a:pt x="593" y="121"/>
                      </a:cubicBezTo>
                      <a:cubicBezTo>
                        <a:pt x="208" y="366"/>
                        <a:pt x="208" y="366"/>
                        <a:pt x="208" y="366"/>
                      </a:cubicBezTo>
                      <a:cubicBezTo>
                        <a:pt x="186" y="342"/>
                        <a:pt x="155" y="327"/>
                        <a:pt x="120" y="327"/>
                      </a:cubicBezTo>
                      <a:cubicBezTo>
                        <a:pt x="54" y="327"/>
                        <a:pt x="0" y="381"/>
                        <a:pt x="0" y="447"/>
                      </a:cubicBezTo>
                      <a:cubicBezTo>
                        <a:pt x="0" y="513"/>
                        <a:pt x="54" y="566"/>
                        <a:pt x="120" y="566"/>
                      </a:cubicBezTo>
                      <a:cubicBezTo>
                        <a:pt x="157" y="566"/>
                        <a:pt x="189" y="550"/>
                        <a:pt x="211" y="524"/>
                      </a:cubicBezTo>
                      <a:cubicBezTo>
                        <a:pt x="508" y="676"/>
                        <a:pt x="508" y="676"/>
                        <a:pt x="508" y="676"/>
                      </a:cubicBezTo>
                      <a:cubicBezTo>
                        <a:pt x="533" y="754"/>
                        <a:pt x="607" y="810"/>
                        <a:pt x="693" y="810"/>
                      </a:cubicBezTo>
                      <a:cubicBezTo>
                        <a:pt x="801" y="810"/>
                        <a:pt x="888" y="723"/>
                        <a:pt x="888" y="615"/>
                      </a:cubicBezTo>
                      <a:cubicBezTo>
                        <a:pt x="888" y="525"/>
                        <a:pt x="827" y="449"/>
                        <a:pt x="743" y="427"/>
                      </a:cubicBezTo>
                      <a:close/>
                      <a:moveTo>
                        <a:pt x="136" y="478"/>
                      </a:moveTo>
                      <a:cubicBezTo>
                        <a:pt x="136" y="478"/>
                        <a:pt x="136" y="478"/>
                        <a:pt x="136" y="478"/>
                      </a:cubicBezTo>
                      <a:cubicBezTo>
                        <a:pt x="168" y="496"/>
                        <a:pt x="168" y="496"/>
                        <a:pt x="168" y="496"/>
                      </a:cubicBezTo>
                      <a:cubicBezTo>
                        <a:pt x="156" y="508"/>
                        <a:pt x="139" y="515"/>
                        <a:pt x="121" y="515"/>
                      </a:cubicBezTo>
                      <a:cubicBezTo>
                        <a:pt x="84" y="515"/>
                        <a:pt x="54" y="485"/>
                        <a:pt x="54" y="448"/>
                      </a:cubicBezTo>
                      <a:cubicBezTo>
                        <a:pt x="54" y="411"/>
                        <a:pt x="84" y="381"/>
                        <a:pt x="121" y="381"/>
                      </a:cubicBezTo>
                      <a:cubicBezTo>
                        <a:pt x="154" y="381"/>
                        <a:pt x="182" y="404"/>
                        <a:pt x="187" y="436"/>
                      </a:cubicBezTo>
                      <a:cubicBezTo>
                        <a:pt x="158" y="428"/>
                        <a:pt x="158" y="428"/>
                        <a:pt x="158" y="428"/>
                      </a:cubicBezTo>
                      <a:cubicBezTo>
                        <a:pt x="158" y="428"/>
                        <a:pt x="158" y="428"/>
                        <a:pt x="158" y="428"/>
                      </a:cubicBezTo>
                      <a:cubicBezTo>
                        <a:pt x="157" y="428"/>
                        <a:pt x="157" y="428"/>
                        <a:pt x="157" y="428"/>
                      </a:cubicBezTo>
                      <a:cubicBezTo>
                        <a:pt x="154" y="427"/>
                        <a:pt x="154" y="427"/>
                        <a:pt x="154" y="427"/>
                      </a:cubicBezTo>
                      <a:cubicBezTo>
                        <a:pt x="154" y="428"/>
                        <a:pt x="154" y="428"/>
                        <a:pt x="154" y="428"/>
                      </a:cubicBezTo>
                      <a:cubicBezTo>
                        <a:pt x="141" y="425"/>
                        <a:pt x="128" y="432"/>
                        <a:pt x="124" y="444"/>
                      </a:cubicBezTo>
                      <a:cubicBezTo>
                        <a:pt x="118" y="458"/>
                        <a:pt x="124" y="472"/>
                        <a:pt x="136" y="478"/>
                      </a:cubicBezTo>
                      <a:close/>
                      <a:moveTo>
                        <a:pt x="695" y="44"/>
                      </a:moveTo>
                      <a:cubicBezTo>
                        <a:pt x="727" y="44"/>
                        <a:pt x="752" y="70"/>
                        <a:pt x="752" y="101"/>
                      </a:cubicBezTo>
                      <a:cubicBezTo>
                        <a:pt x="752" y="121"/>
                        <a:pt x="742" y="138"/>
                        <a:pt x="728" y="148"/>
                      </a:cubicBezTo>
                      <a:cubicBezTo>
                        <a:pt x="726" y="119"/>
                        <a:pt x="726" y="119"/>
                        <a:pt x="726" y="119"/>
                      </a:cubicBezTo>
                      <a:cubicBezTo>
                        <a:pt x="726" y="119"/>
                        <a:pt x="726" y="118"/>
                        <a:pt x="726" y="118"/>
                      </a:cubicBezTo>
                      <a:cubicBezTo>
                        <a:pt x="726" y="117"/>
                        <a:pt x="726" y="116"/>
                        <a:pt x="725" y="116"/>
                      </a:cubicBezTo>
                      <a:cubicBezTo>
                        <a:pt x="725" y="115"/>
                        <a:pt x="725" y="115"/>
                        <a:pt x="725" y="115"/>
                      </a:cubicBezTo>
                      <a:cubicBezTo>
                        <a:pt x="725" y="115"/>
                        <a:pt x="725" y="115"/>
                        <a:pt x="725" y="115"/>
                      </a:cubicBezTo>
                      <a:cubicBezTo>
                        <a:pt x="723" y="102"/>
                        <a:pt x="711" y="93"/>
                        <a:pt x="698" y="93"/>
                      </a:cubicBezTo>
                      <a:cubicBezTo>
                        <a:pt x="685" y="94"/>
                        <a:pt x="675" y="103"/>
                        <a:pt x="673" y="115"/>
                      </a:cubicBezTo>
                      <a:cubicBezTo>
                        <a:pt x="672" y="115"/>
                        <a:pt x="672" y="115"/>
                        <a:pt x="672" y="115"/>
                      </a:cubicBezTo>
                      <a:cubicBezTo>
                        <a:pt x="669" y="152"/>
                        <a:pt x="669" y="152"/>
                        <a:pt x="669" y="152"/>
                      </a:cubicBezTo>
                      <a:cubicBezTo>
                        <a:pt x="651" y="142"/>
                        <a:pt x="638" y="123"/>
                        <a:pt x="638" y="101"/>
                      </a:cubicBezTo>
                      <a:cubicBezTo>
                        <a:pt x="638" y="70"/>
                        <a:pt x="663" y="44"/>
                        <a:pt x="695" y="44"/>
                      </a:cubicBezTo>
                      <a:close/>
                      <a:moveTo>
                        <a:pt x="518" y="529"/>
                      </a:moveTo>
                      <a:cubicBezTo>
                        <a:pt x="239" y="449"/>
                        <a:pt x="239" y="449"/>
                        <a:pt x="239" y="449"/>
                      </a:cubicBezTo>
                      <a:cubicBezTo>
                        <a:pt x="239" y="448"/>
                        <a:pt x="239" y="447"/>
                        <a:pt x="239" y="447"/>
                      </a:cubicBezTo>
                      <a:cubicBezTo>
                        <a:pt x="239" y="431"/>
                        <a:pt x="236" y="417"/>
                        <a:pt x="231" y="403"/>
                      </a:cubicBezTo>
                      <a:cubicBezTo>
                        <a:pt x="610" y="162"/>
                        <a:pt x="610" y="162"/>
                        <a:pt x="610" y="162"/>
                      </a:cubicBezTo>
                      <a:cubicBezTo>
                        <a:pt x="623" y="180"/>
                        <a:pt x="642" y="194"/>
                        <a:pt x="664" y="201"/>
                      </a:cubicBezTo>
                      <a:cubicBezTo>
                        <a:pt x="645" y="426"/>
                        <a:pt x="645" y="426"/>
                        <a:pt x="645" y="426"/>
                      </a:cubicBezTo>
                      <a:cubicBezTo>
                        <a:pt x="589" y="441"/>
                        <a:pt x="543" y="479"/>
                        <a:pt x="518" y="529"/>
                      </a:cubicBezTo>
                      <a:close/>
                      <a:moveTo>
                        <a:pt x="698" y="739"/>
                      </a:moveTo>
                      <a:cubicBezTo>
                        <a:pt x="630" y="739"/>
                        <a:pt x="575" y="683"/>
                        <a:pt x="575" y="615"/>
                      </a:cubicBezTo>
                      <a:cubicBezTo>
                        <a:pt x="575" y="547"/>
                        <a:pt x="630" y="492"/>
                        <a:pt x="698" y="492"/>
                      </a:cubicBezTo>
                      <a:cubicBezTo>
                        <a:pt x="766" y="492"/>
                        <a:pt x="822" y="547"/>
                        <a:pt x="822" y="615"/>
                      </a:cubicBezTo>
                      <a:cubicBezTo>
                        <a:pt x="822" y="683"/>
                        <a:pt x="766" y="739"/>
                        <a:pt x="698" y="7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46304" tIns="73152" rIns="146304" bIns="73152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146304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880" b="0" kern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6" name="Group 22">
                <a:extLst>
                  <a:ext uri="{FF2B5EF4-FFF2-40B4-BE49-F238E27FC236}">
                    <a16:creationId xmlns:a16="http://schemas.microsoft.com/office/drawing/2014/main" id="{C35FD7FF-F8A3-2842-8B51-B3D49769725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749535" y="1632738"/>
                <a:ext cx="460778" cy="531159"/>
                <a:chOff x="3143" y="1233"/>
                <a:chExt cx="419" cy="483"/>
              </a:xfrm>
            </p:grpSpPr>
            <p:sp>
              <p:nvSpPr>
                <p:cNvPr id="127" name="Freeform 23">
                  <a:extLst>
                    <a:ext uri="{FF2B5EF4-FFF2-40B4-BE49-F238E27FC236}">
                      <a16:creationId xmlns:a16="http://schemas.microsoft.com/office/drawing/2014/main" id="{0FA06247-EFA9-DF4C-AC2F-BA70C39F5A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" y="1565"/>
                  <a:ext cx="419" cy="151"/>
                </a:xfrm>
                <a:custGeom>
                  <a:avLst/>
                  <a:gdLst>
                    <a:gd name="T0" fmla="*/ 1348 w 1350"/>
                    <a:gd name="T1" fmla="*/ 0 h 485"/>
                    <a:gd name="T2" fmla="*/ 1129 w 1350"/>
                    <a:gd name="T3" fmla="*/ 104 h 485"/>
                    <a:gd name="T4" fmla="*/ 676 w 1350"/>
                    <a:gd name="T5" fmla="*/ 137 h 485"/>
                    <a:gd name="T6" fmla="*/ 662 w 1350"/>
                    <a:gd name="T7" fmla="*/ 137 h 485"/>
                    <a:gd name="T8" fmla="*/ 657 w 1350"/>
                    <a:gd name="T9" fmla="*/ 137 h 485"/>
                    <a:gd name="T10" fmla="*/ 653 w 1350"/>
                    <a:gd name="T11" fmla="*/ 137 h 485"/>
                    <a:gd name="T12" fmla="*/ 639 w 1350"/>
                    <a:gd name="T13" fmla="*/ 137 h 485"/>
                    <a:gd name="T14" fmla="*/ 630 w 1350"/>
                    <a:gd name="T15" fmla="*/ 137 h 485"/>
                    <a:gd name="T16" fmla="*/ 628 w 1350"/>
                    <a:gd name="T17" fmla="*/ 137 h 485"/>
                    <a:gd name="T18" fmla="*/ 623 w 1350"/>
                    <a:gd name="T19" fmla="*/ 137 h 485"/>
                    <a:gd name="T20" fmla="*/ 204 w 1350"/>
                    <a:gd name="T21" fmla="*/ 105 h 485"/>
                    <a:gd name="T22" fmla="*/ 3 w 1350"/>
                    <a:gd name="T23" fmla="*/ 9 h 485"/>
                    <a:gd name="T24" fmla="*/ 0 w 1350"/>
                    <a:gd name="T25" fmla="*/ 7 h 485"/>
                    <a:gd name="T26" fmla="*/ 2 w 1350"/>
                    <a:gd name="T27" fmla="*/ 326 h 485"/>
                    <a:gd name="T28" fmla="*/ 677 w 1350"/>
                    <a:gd name="T29" fmla="*/ 483 h 485"/>
                    <a:gd name="T30" fmla="*/ 1350 w 1350"/>
                    <a:gd name="T31" fmla="*/ 319 h 485"/>
                    <a:gd name="T32" fmla="*/ 1348 w 1350"/>
                    <a:gd name="T33" fmla="*/ 0 h 485"/>
                    <a:gd name="T34" fmla="*/ 1348 w 1350"/>
                    <a:gd name="T35" fmla="*/ 0 h 4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350" h="485">
                      <a:moveTo>
                        <a:pt x="1348" y="0"/>
                      </a:moveTo>
                      <a:cubicBezTo>
                        <a:pt x="1339" y="49"/>
                        <a:pt x="1272" y="80"/>
                        <a:pt x="1129" y="104"/>
                      </a:cubicBezTo>
                      <a:cubicBezTo>
                        <a:pt x="1008" y="125"/>
                        <a:pt x="847" y="136"/>
                        <a:pt x="676" y="137"/>
                      </a:cubicBezTo>
                      <a:cubicBezTo>
                        <a:pt x="662" y="137"/>
                        <a:pt x="662" y="137"/>
                        <a:pt x="662" y="137"/>
                      </a:cubicBezTo>
                      <a:cubicBezTo>
                        <a:pt x="657" y="137"/>
                        <a:pt x="657" y="137"/>
                        <a:pt x="657" y="137"/>
                      </a:cubicBezTo>
                      <a:cubicBezTo>
                        <a:pt x="653" y="137"/>
                        <a:pt x="653" y="137"/>
                        <a:pt x="653" y="137"/>
                      </a:cubicBezTo>
                      <a:cubicBezTo>
                        <a:pt x="639" y="137"/>
                        <a:pt x="639" y="137"/>
                        <a:pt x="639" y="137"/>
                      </a:cubicBezTo>
                      <a:cubicBezTo>
                        <a:pt x="630" y="137"/>
                        <a:pt x="630" y="137"/>
                        <a:pt x="630" y="137"/>
                      </a:cubicBezTo>
                      <a:cubicBezTo>
                        <a:pt x="628" y="137"/>
                        <a:pt x="628" y="137"/>
                        <a:pt x="628" y="137"/>
                      </a:cubicBezTo>
                      <a:cubicBezTo>
                        <a:pt x="623" y="137"/>
                        <a:pt x="623" y="137"/>
                        <a:pt x="623" y="137"/>
                      </a:cubicBezTo>
                      <a:cubicBezTo>
                        <a:pt x="463" y="136"/>
                        <a:pt x="315" y="124"/>
                        <a:pt x="204" y="105"/>
                      </a:cubicBezTo>
                      <a:cubicBezTo>
                        <a:pt x="76" y="83"/>
                        <a:pt x="14" y="54"/>
                        <a:pt x="3" y="9"/>
                      </a:cubicBezTo>
                      <a:cubicBezTo>
                        <a:pt x="2" y="8"/>
                        <a:pt x="1" y="7"/>
                        <a:pt x="0" y="7"/>
                      </a:cubicBezTo>
                      <a:cubicBezTo>
                        <a:pt x="2" y="326"/>
                        <a:pt x="2" y="326"/>
                        <a:pt x="2" y="326"/>
                      </a:cubicBezTo>
                      <a:cubicBezTo>
                        <a:pt x="3" y="415"/>
                        <a:pt x="305" y="485"/>
                        <a:pt x="677" y="483"/>
                      </a:cubicBezTo>
                      <a:cubicBezTo>
                        <a:pt x="1049" y="481"/>
                        <a:pt x="1350" y="408"/>
                        <a:pt x="1350" y="319"/>
                      </a:cubicBezTo>
                      <a:cubicBezTo>
                        <a:pt x="1348" y="0"/>
                        <a:pt x="1348" y="0"/>
                        <a:pt x="1348" y="0"/>
                      </a:cubicBezTo>
                      <a:cubicBezTo>
                        <a:pt x="1348" y="0"/>
                        <a:pt x="1348" y="0"/>
                        <a:pt x="134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46304" tIns="73152" rIns="146304" bIns="73152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146304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880" b="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8" name="Freeform 24">
                  <a:extLst>
                    <a:ext uri="{FF2B5EF4-FFF2-40B4-BE49-F238E27FC236}">
                      <a16:creationId xmlns:a16="http://schemas.microsoft.com/office/drawing/2014/main" id="{EF5AE5CE-A9E1-DC42-854E-FD17A61110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" y="1416"/>
                  <a:ext cx="419" cy="178"/>
                </a:xfrm>
                <a:custGeom>
                  <a:avLst/>
                  <a:gdLst>
                    <a:gd name="T0" fmla="*/ 1348 w 1350"/>
                    <a:gd name="T1" fmla="*/ 0 h 571"/>
                    <a:gd name="T2" fmla="*/ 1330 w 1350"/>
                    <a:gd name="T3" fmla="*/ 33 h 571"/>
                    <a:gd name="T4" fmla="*/ 1222 w 1350"/>
                    <a:gd name="T5" fmla="*/ 85 h 571"/>
                    <a:gd name="T6" fmla="*/ 1129 w 1350"/>
                    <a:gd name="T7" fmla="*/ 104 h 571"/>
                    <a:gd name="T8" fmla="*/ 676 w 1350"/>
                    <a:gd name="T9" fmla="*/ 137 h 571"/>
                    <a:gd name="T10" fmla="*/ 662 w 1350"/>
                    <a:gd name="T11" fmla="*/ 137 h 571"/>
                    <a:gd name="T12" fmla="*/ 657 w 1350"/>
                    <a:gd name="T13" fmla="*/ 137 h 571"/>
                    <a:gd name="T14" fmla="*/ 653 w 1350"/>
                    <a:gd name="T15" fmla="*/ 137 h 571"/>
                    <a:gd name="T16" fmla="*/ 646 w 1350"/>
                    <a:gd name="T17" fmla="*/ 137 h 571"/>
                    <a:gd name="T18" fmla="*/ 639 w 1350"/>
                    <a:gd name="T19" fmla="*/ 137 h 571"/>
                    <a:gd name="T20" fmla="*/ 630 w 1350"/>
                    <a:gd name="T21" fmla="*/ 137 h 571"/>
                    <a:gd name="T22" fmla="*/ 628 w 1350"/>
                    <a:gd name="T23" fmla="*/ 137 h 571"/>
                    <a:gd name="T24" fmla="*/ 623 w 1350"/>
                    <a:gd name="T25" fmla="*/ 137 h 571"/>
                    <a:gd name="T26" fmla="*/ 564 w 1350"/>
                    <a:gd name="T27" fmla="*/ 136 h 571"/>
                    <a:gd name="T28" fmla="*/ 294 w 1350"/>
                    <a:gd name="T29" fmla="*/ 118 h 571"/>
                    <a:gd name="T30" fmla="*/ 204 w 1350"/>
                    <a:gd name="T31" fmla="*/ 105 h 571"/>
                    <a:gd name="T32" fmla="*/ 87 w 1350"/>
                    <a:gd name="T33" fmla="*/ 77 h 571"/>
                    <a:gd name="T34" fmla="*/ 3 w 1350"/>
                    <a:gd name="T35" fmla="*/ 9 h 571"/>
                    <a:gd name="T36" fmla="*/ 0 w 1350"/>
                    <a:gd name="T37" fmla="*/ 7 h 571"/>
                    <a:gd name="T38" fmla="*/ 2 w 1350"/>
                    <a:gd name="T39" fmla="*/ 326 h 571"/>
                    <a:gd name="T40" fmla="*/ 126 w 1350"/>
                    <a:gd name="T41" fmla="*/ 418 h 571"/>
                    <a:gd name="T42" fmla="*/ 43 w 1350"/>
                    <a:gd name="T43" fmla="*/ 470 h 571"/>
                    <a:gd name="T44" fmla="*/ 623 w 1350"/>
                    <a:gd name="T45" fmla="*/ 571 h 571"/>
                    <a:gd name="T46" fmla="*/ 630 w 1350"/>
                    <a:gd name="T47" fmla="*/ 571 h 571"/>
                    <a:gd name="T48" fmla="*/ 653 w 1350"/>
                    <a:gd name="T49" fmla="*/ 571 h 571"/>
                    <a:gd name="T50" fmla="*/ 662 w 1350"/>
                    <a:gd name="T51" fmla="*/ 571 h 571"/>
                    <a:gd name="T52" fmla="*/ 676 w 1350"/>
                    <a:gd name="T53" fmla="*/ 571 h 571"/>
                    <a:gd name="T54" fmla="*/ 1307 w 1350"/>
                    <a:gd name="T55" fmla="*/ 464 h 571"/>
                    <a:gd name="T56" fmla="*/ 1307 w 1350"/>
                    <a:gd name="T57" fmla="*/ 464 h 571"/>
                    <a:gd name="T58" fmla="*/ 1223 w 1350"/>
                    <a:gd name="T59" fmla="*/ 413 h 571"/>
                    <a:gd name="T60" fmla="*/ 1350 w 1350"/>
                    <a:gd name="T61" fmla="*/ 319 h 571"/>
                    <a:gd name="T62" fmla="*/ 1348 w 1350"/>
                    <a:gd name="T63" fmla="*/ 0 h 571"/>
                    <a:gd name="T64" fmla="*/ 1348 w 1350"/>
                    <a:gd name="T65" fmla="*/ 0 h 5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350" h="571">
                      <a:moveTo>
                        <a:pt x="1348" y="0"/>
                      </a:moveTo>
                      <a:cubicBezTo>
                        <a:pt x="1345" y="12"/>
                        <a:pt x="1340" y="23"/>
                        <a:pt x="1330" y="33"/>
                      </a:cubicBezTo>
                      <a:cubicBezTo>
                        <a:pt x="1310" y="54"/>
                        <a:pt x="1275" y="70"/>
                        <a:pt x="1222" y="85"/>
                      </a:cubicBezTo>
                      <a:cubicBezTo>
                        <a:pt x="1196" y="92"/>
                        <a:pt x="1165" y="98"/>
                        <a:pt x="1129" y="104"/>
                      </a:cubicBezTo>
                      <a:cubicBezTo>
                        <a:pt x="1008" y="125"/>
                        <a:pt x="847" y="136"/>
                        <a:pt x="676" y="137"/>
                      </a:cubicBezTo>
                      <a:cubicBezTo>
                        <a:pt x="662" y="137"/>
                        <a:pt x="662" y="137"/>
                        <a:pt x="662" y="137"/>
                      </a:cubicBezTo>
                      <a:cubicBezTo>
                        <a:pt x="657" y="137"/>
                        <a:pt x="657" y="137"/>
                        <a:pt x="657" y="137"/>
                      </a:cubicBezTo>
                      <a:cubicBezTo>
                        <a:pt x="653" y="137"/>
                        <a:pt x="653" y="137"/>
                        <a:pt x="653" y="137"/>
                      </a:cubicBezTo>
                      <a:cubicBezTo>
                        <a:pt x="646" y="137"/>
                        <a:pt x="646" y="137"/>
                        <a:pt x="646" y="137"/>
                      </a:cubicBezTo>
                      <a:cubicBezTo>
                        <a:pt x="639" y="137"/>
                        <a:pt x="639" y="137"/>
                        <a:pt x="639" y="137"/>
                      </a:cubicBezTo>
                      <a:cubicBezTo>
                        <a:pt x="630" y="137"/>
                        <a:pt x="630" y="137"/>
                        <a:pt x="630" y="137"/>
                      </a:cubicBezTo>
                      <a:cubicBezTo>
                        <a:pt x="628" y="137"/>
                        <a:pt x="628" y="137"/>
                        <a:pt x="628" y="137"/>
                      </a:cubicBezTo>
                      <a:cubicBezTo>
                        <a:pt x="623" y="137"/>
                        <a:pt x="623" y="137"/>
                        <a:pt x="623" y="137"/>
                      </a:cubicBezTo>
                      <a:cubicBezTo>
                        <a:pt x="603" y="137"/>
                        <a:pt x="583" y="136"/>
                        <a:pt x="564" y="136"/>
                      </a:cubicBezTo>
                      <a:cubicBezTo>
                        <a:pt x="466" y="134"/>
                        <a:pt x="374" y="127"/>
                        <a:pt x="294" y="118"/>
                      </a:cubicBezTo>
                      <a:cubicBezTo>
                        <a:pt x="262" y="114"/>
                        <a:pt x="232" y="110"/>
                        <a:pt x="204" y="105"/>
                      </a:cubicBezTo>
                      <a:cubicBezTo>
                        <a:pt x="156" y="97"/>
                        <a:pt x="117" y="87"/>
                        <a:pt x="87" y="77"/>
                      </a:cubicBezTo>
                      <a:cubicBezTo>
                        <a:pt x="36" y="59"/>
                        <a:pt x="10" y="37"/>
                        <a:pt x="3" y="9"/>
                      </a:cubicBezTo>
                      <a:cubicBezTo>
                        <a:pt x="2" y="8"/>
                        <a:pt x="1" y="7"/>
                        <a:pt x="0" y="7"/>
                      </a:cubicBezTo>
                      <a:cubicBezTo>
                        <a:pt x="2" y="326"/>
                        <a:pt x="2" y="326"/>
                        <a:pt x="2" y="326"/>
                      </a:cubicBezTo>
                      <a:cubicBezTo>
                        <a:pt x="2" y="361"/>
                        <a:pt x="49" y="392"/>
                        <a:pt x="126" y="418"/>
                      </a:cubicBezTo>
                      <a:cubicBezTo>
                        <a:pt x="73" y="433"/>
                        <a:pt x="43" y="451"/>
                        <a:pt x="43" y="470"/>
                      </a:cubicBezTo>
                      <a:cubicBezTo>
                        <a:pt x="43" y="524"/>
                        <a:pt x="299" y="567"/>
                        <a:pt x="623" y="571"/>
                      </a:cubicBezTo>
                      <a:cubicBezTo>
                        <a:pt x="626" y="571"/>
                        <a:pt x="628" y="571"/>
                        <a:pt x="630" y="571"/>
                      </a:cubicBezTo>
                      <a:cubicBezTo>
                        <a:pt x="638" y="571"/>
                        <a:pt x="646" y="571"/>
                        <a:pt x="653" y="571"/>
                      </a:cubicBezTo>
                      <a:cubicBezTo>
                        <a:pt x="656" y="571"/>
                        <a:pt x="659" y="571"/>
                        <a:pt x="662" y="571"/>
                      </a:cubicBezTo>
                      <a:cubicBezTo>
                        <a:pt x="676" y="571"/>
                        <a:pt x="676" y="571"/>
                        <a:pt x="676" y="571"/>
                      </a:cubicBezTo>
                      <a:cubicBezTo>
                        <a:pt x="1025" y="569"/>
                        <a:pt x="1307" y="522"/>
                        <a:pt x="1307" y="464"/>
                      </a:cubicBezTo>
                      <a:cubicBezTo>
                        <a:pt x="1307" y="464"/>
                        <a:pt x="1307" y="464"/>
                        <a:pt x="1307" y="464"/>
                      </a:cubicBezTo>
                      <a:cubicBezTo>
                        <a:pt x="1307" y="446"/>
                        <a:pt x="1276" y="428"/>
                        <a:pt x="1223" y="413"/>
                      </a:cubicBezTo>
                      <a:cubicBezTo>
                        <a:pt x="1302" y="386"/>
                        <a:pt x="1350" y="354"/>
                        <a:pt x="1350" y="319"/>
                      </a:cubicBezTo>
                      <a:cubicBezTo>
                        <a:pt x="1348" y="0"/>
                        <a:pt x="1348" y="0"/>
                        <a:pt x="1348" y="0"/>
                      </a:cubicBezTo>
                      <a:cubicBezTo>
                        <a:pt x="1348" y="0"/>
                        <a:pt x="1348" y="0"/>
                        <a:pt x="134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46304" tIns="73152" rIns="146304" bIns="73152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146304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880" b="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9" name="Freeform 25">
                  <a:extLst>
                    <a:ext uri="{FF2B5EF4-FFF2-40B4-BE49-F238E27FC236}">
                      <a16:creationId xmlns:a16="http://schemas.microsoft.com/office/drawing/2014/main" id="{CA2FD8E3-B924-804F-989D-6608C69ADE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6" y="1233"/>
                  <a:ext cx="393" cy="65"/>
                </a:xfrm>
                <a:custGeom>
                  <a:avLst/>
                  <a:gdLst>
                    <a:gd name="T0" fmla="*/ 580 w 1264"/>
                    <a:gd name="T1" fmla="*/ 207 h 208"/>
                    <a:gd name="T2" fmla="*/ 587 w 1264"/>
                    <a:gd name="T3" fmla="*/ 207 h 208"/>
                    <a:gd name="T4" fmla="*/ 610 w 1264"/>
                    <a:gd name="T5" fmla="*/ 208 h 208"/>
                    <a:gd name="T6" fmla="*/ 619 w 1264"/>
                    <a:gd name="T7" fmla="*/ 208 h 208"/>
                    <a:gd name="T8" fmla="*/ 633 w 1264"/>
                    <a:gd name="T9" fmla="*/ 208 h 208"/>
                    <a:gd name="T10" fmla="*/ 1264 w 1264"/>
                    <a:gd name="T11" fmla="*/ 101 h 208"/>
                    <a:gd name="T12" fmla="*/ 1264 w 1264"/>
                    <a:gd name="T13" fmla="*/ 101 h 208"/>
                    <a:gd name="T14" fmla="*/ 647 w 1264"/>
                    <a:gd name="T15" fmla="*/ 0 h 208"/>
                    <a:gd name="T16" fmla="*/ 631 w 1264"/>
                    <a:gd name="T17" fmla="*/ 0 h 208"/>
                    <a:gd name="T18" fmla="*/ 0 w 1264"/>
                    <a:gd name="T19" fmla="*/ 106 h 208"/>
                    <a:gd name="T20" fmla="*/ 580 w 1264"/>
                    <a:gd name="T21" fmla="*/ 207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64" h="208">
                      <a:moveTo>
                        <a:pt x="580" y="207"/>
                      </a:moveTo>
                      <a:cubicBezTo>
                        <a:pt x="583" y="207"/>
                        <a:pt x="585" y="207"/>
                        <a:pt x="587" y="207"/>
                      </a:cubicBezTo>
                      <a:cubicBezTo>
                        <a:pt x="595" y="208"/>
                        <a:pt x="603" y="208"/>
                        <a:pt x="610" y="208"/>
                      </a:cubicBezTo>
                      <a:cubicBezTo>
                        <a:pt x="613" y="208"/>
                        <a:pt x="616" y="208"/>
                        <a:pt x="619" y="208"/>
                      </a:cubicBezTo>
                      <a:cubicBezTo>
                        <a:pt x="633" y="208"/>
                        <a:pt x="633" y="208"/>
                        <a:pt x="633" y="208"/>
                      </a:cubicBezTo>
                      <a:cubicBezTo>
                        <a:pt x="982" y="206"/>
                        <a:pt x="1264" y="159"/>
                        <a:pt x="1264" y="101"/>
                      </a:cubicBezTo>
                      <a:cubicBezTo>
                        <a:pt x="1264" y="101"/>
                        <a:pt x="1264" y="101"/>
                        <a:pt x="1264" y="101"/>
                      </a:cubicBezTo>
                      <a:cubicBezTo>
                        <a:pt x="1264" y="45"/>
                        <a:pt x="989" y="0"/>
                        <a:pt x="647" y="0"/>
                      </a:cubicBezTo>
                      <a:cubicBezTo>
                        <a:pt x="642" y="0"/>
                        <a:pt x="637" y="0"/>
                        <a:pt x="631" y="0"/>
                      </a:cubicBezTo>
                      <a:cubicBezTo>
                        <a:pt x="282" y="2"/>
                        <a:pt x="0" y="49"/>
                        <a:pt x="0" y="106"/>
                      </a:cubicBezTo>
                      <a:cubicBezTo>
                        <a:pt x="0" y="161"/>
                        <a:pt x="256" y="204"/>
                        <a:pt x="580" y="207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46304" tIns="73152" rIns="146304" bIns="73152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146304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880" b="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0" name="Freeform 26">
                  <a:extLst>
                    <a:ext uri="{FF2B5EF4-FFF2-40B4-BE49-F238E27FC236}">
                      <a16:creationId xmlns:a16="http://schemas.microsoft.com/office/drawing/2014/main" id="{847BCCAA-C65D-A145-8D90-C39893024A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" y="1269"/>
                  <a:ext cx="419" cy="177"/>
                </a:xfrm>
                <a:custGeom>
                  <a:avLst/>
                  <a:gdLst>
                    <a:gd name="T0" fmla="*/ 125 w 1350"/>
                    <a:gd name="T1" fmla="*/ 417 h 570"/>
                    <a:gd name="T2" fmla="*/ 66 w 1350"/>
                    <a:gd name="T3" fmla="*/ 441 h 570"/>
                    <a:gd name="T4" fmla="*/ 43 w 1350"/>
                    <a:gd name="T5" fmla="*/ 469 h 570"/>
                    <a:gd name="T6" fmla="*/ 141 w 1350"/>
                    <a:gd name="T7" fmla="*/ 524 h 570"/>
                    <a:gd name="T8" fmla="*/ 212 w 1350"/>
                    <a:gd name="T9" fmla="*/ 538 h 570"/>
                    <a:gd name="T10" fmla="*/ 297 w 1350"/>
                    <a:gd name="T11" fmla="*/ 551 h 570"/>
                    <a:gd name="T12" fmla="*/ 396 w 1350"/>
                    <a:gd name="T13" fmla="*/ 560 h 570"/>
                    <a:gd name="T14" fmla="*/ 563 w 1350"/>
                    <a:gd name="T15" fmla="*/ 568 h 570"/>
                    <a:gd name="T16" fmla="*/ 623 w 1350"/>
                    <a:gd name="T17" fmla="*/ 569 h 570"/>
                    <a:gd name="T18" fmla="*/ 630 w 1350"/>
                    <a:gd name="T19" fmla="*/ 570 h 570"/>
                    <a:gd name="T20" fmla="*/ 653 w 1350"/>
                    <a:gd name="T21" fmla="*/ 570 h 570"/>
                    <a:gd name="T22" fmla="*/ 661 w 1350"/>
                    <a:gd name="T23" fmla="*/ 570 h 570"/>
                    <a:gd name="T24" fmla="*/ 676 w 1350"/>
                    <a:gd name="T25" fmla="*/ 570 h 570"/>
                    <a:gd name="T26" fmla="*/ 740 w 1350"/>
                    <a:gd name="T27" fmla="*/ 569 h 570"/>
                    <a:gd name="T28" fmla="*/ 803 w 1350"/>
                    <a:gd name="T29" fmla="*/ 567 h 570"/>
                    <a:gd name="T30" fmla="*/ 1029 w 1350"/>
                    <a:gd name="T31" fmla="*/ 550 h 570"/>
                    <a:gd name="T32" fmla="*/ 1294 w 1350"/>
                    <a:gd name="T33" fmla="*/ 484 h 570"/>
                    <a:gd name="T34" fmla="*/ 1307 w 1350"/>
                    <a:gd name="T35" fmla="*/ 463 h 570"/>
                    <a:gd name="T36" fmla="*/ 1307 w 1350"/>
                    <a:gd name="T37" fmla="*/ 463 h 570"/>
                    <a:gd name="T38" fmla="*/ 1301 w 1350"/>
                    <a:gd name="T39" fmla="*/ 449 h 570"/>
                    <a:gd name="T40" fmla="*/ 1224 w 1350"/>
                    <a:gd name="T41" fmla="*/ 413 h 570"/>
                    <a:gd name="T42" fmla="*/ 1350 w 1350"/>
                    <a:gd name="T43" fmla="*/ 319 h 570"/>
                    <a:gd name="T44" fmla="*/ 1348 w 1350"/>
                    <a:gd name="T45" fmla="*/ 0 h 570"/>
                    <a:gd name="T46" fmla="*/ 1348 w 1350"/>
                    <a:gd name="T47" fmla="*/ 0 h 570"/>
                    <a:gd name="T48" fmla="*/ 1129 w 1350"/>
                    <a:gd name="T49" fmla="*/ 104 h 570"/>
                    <a:gd name="T50" fmla="*/ 676 w 1350"/>
                    <a:gd name="T51" fmla="*/ 137 h 570"/>
                    <a:gd name="T52" fmla="*/ 661 w 1350"/>
                    <a:gd name="T53" fmla="*/ 137 h 570"/>
                    <a:gd name="T54" fmla="*/ 657 w 1350"/>
                    <a:gd name="T55" fmla="*/ 137 h 570"/>
                    <a:gd name="T56" fmla="*/ 653 w 1350"/>
                    <a:gd name="T57" fmla="*/ 137 h 570"/>
                    <a:gd name="T58" fmla="*/ 639 w 1350"/>
                    <a:gd name="T59" fmla="*/ 137 h 570"/>
                    <a:gd name="T60" fmla="*/ 630 w 1350"/>
                    <a:gd name="T61" fmla="*/ 137 h 570"/>
                    <a:gd name="T62" fmla="*/ 628 w 1350"/>
                    <a:gd name="T63" fmla="*/ 137 h 570"/>
                    <a:gd name="T64" fmla="*/ 623 w 1350"/>
                    <a:gd name="T65" fmla="*/ 137 h 570"/>
                    <a:gd name="T66" fmla="*/ 204 w 1350"/>
                    <a:gd name="T67" fmla="*/ 105 h 570"/>
                    <a:gd name="T68" fmla="*/ 3 w 1350"/>
                    <a:gd name="T69" fmla="*/ 9 h 570"/>
                    <a:gd name="T70" fmla="*/ 0 w 1350"/>
                    <a:gd name="T71" fmla="*/ 7 h 570"/>
                    <a:gd name="T72" fmla="*/ 2 w 1350"/>
                    <a:gd name="T73" fmla="*/ 326 h 570"/>
                    <a:gd name="T74" fmla="*/ 125 w 1350"/>
                    <a:gd name="T75" fmla="*/ 417 h 5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350" h="570">
                      <a:moveTo>
                        <a:pt x="125" y="417"/>
                      </a:moveTo>
                      <a:cubicBezTo>
                        <a:pt x="100" y="425"/>
                        <a:pt x="80" y="433"/>
                        <a:pt x="66" y="441"/>
                      </a:cubicBezTo>
                      <a:cubicBezTo>
                        <a:pt x="51" y="450"/>
                        <a:pt x="43" y="459"/>
                        <a:pt x="43" y="469"/>
                      </a:cubicBezTo>
                      <a:cubicBezTo>
                        <a:pt x="43" y="489"/>
                        <a:pt x="79" y="508"/>
                        <a:pt x="141" y="524"/>
                      </a:cubicBezTo>
                      <a:cubicBezTo>
                        <a:pt x="162" y="529"/>
                        <a:pt x="185" y="534"/>
                        <a:pt x="212" y="538"/>
                      </a:cubicBezTo>
                      <a:cubicBezTo>
                        <a:pt x="238" y="543"/>
                        <a:pt x="266" y="547"/>
                        <a:pt x="297" y="551"/>
                      </a:cubicBezTo>
                      <a:cubicBezTo>
                        <a:pt x="328" y="554"/>
                        <a:pt x="361" y="557"/>
                        <a:pt x="396" y="560"/>
                      </a:cubicBezTo>
                      <a:cubicBezTo>
                        <a:pt x="448" y="564"/>
                        <a:pt x="504" y="567"/>
                        <a:pt x="563" y="568"/>
                      </a:cubicBezTo>
                      <a:cubicBezTo>
                        <a:pt x="583" y="569"/>
                        <a:pt x="603" y="569"/>
                        <a:pt x="623" y="569"/>
                      </a:cubicBezTo>
                      <a:cubicBezTo>
                        <a:pt x="626" y="570"/>
                        <a:pt x="628" y="570"/>
                        <a:pt x="630" y="570"/>
                      </a:cubicBezTo>
                      <a:cubicBezTo>
                        <a:pt x="638" y="570"/>
                        <a:pt x="646" y="570"/>
                        <a:pt x="653" y="570"/>
                      </a:cubicBezTo>
                      <a:cubicBezTo>
                        <a:pt x="656" y="570"/>
                        <a:pt x="659" y="570"/>
                        <a:pt x="661" y="570"/>
                      </a:cubicBezTo>
                      <a:cubicBezTo>
                        <a:pt x="676" y="570"/>
                        <a:pt x="676" y="570"/>
                        <a:pt x="676" y="570"/>
                      </a:cubicBezTo>
                      <a:cubicBezTo>
                        <a:pt x="698" y="570"/>
                        <a:pt x="719" y="569"/>
                        <a:pt x="740" y="569"/>
                      </a:cubicBezTo>
                      <a:cubicBezTo>
                        <a:pt x="762" y="568"/>
                        <a:pt x="782" y="568"/>
                        <a:pt x="803" y="567"/>
                      </a:cubicBezTo>
                      <a:cubicBezTo>
                        <a:pt x="885" y="564"/>
                        <a:pt x="962" y="558"/>
                        <a:pt x="1029" y="550"/>
                      </a:cubicBezTo>
                      <a:cubicBezTo>
                        <a:pt x="1163" y="535"/>
                        <a:pt x="1261" y="511"/>
                        <a:pt x="1294" y="484"/>
                      </a:cubicBezTo>
                      <a:cubicBezTo>
                        <a:pt x="1303" y="478"/>
                        <a:pt x="1307" y="471"/>
                        <a:pt x="1307" y="463"/>
                      </a:cubicBezTo>
                      <a:cubicBezTo>
                        <a:pt x="1307" y="463"/>
                        <a:pt x="1307" y="463"/>
                        <a:pt x="1307" y="463"/>
                      </a:cubicBezTo>
                      <a:cubicBezTo>
                        <a:pt x="1307" y="458"/>
                        <a:pt x="1305" y="454"/>
                        <a:pt x="1301" y="449"/>
                      </a:cubicBezTo>
                      <a:cubicBezTo>
                        <a:pt x="1290" y="436"/>
                        <a:pt x="1263" y="424"/>
                        <a:pt x="1224" y="413"/>
                      </a:cubicBezTo>
                      <a:cubicBezTo>
                        <a:pt x="1303" y="386"/>
                        <a:pt x="1350" y="354"/>
                        <a:pt x="1350" y="319"/>
                      </a:cubicBezTo>
                      <a:cubicBezTo>
                        <a:pt x="1348" y="0"/>
                        <a:pt x="1348" y="0"/>
                        <a:pt x="1348" y="0"/>
                      </a:cubicBezTo>
                      <a:cubicBezTo>
                        <a:pt x="1348" y="0"/>
                        <a:pt x="1348" y="0"/>
                        <a:pt x="1348" y="0"/>
                      </a:cubicBezTo>
                      <a:cubicBezTo>
                        <a:pt x="1339" y="48"/>
                        <a:pt x="1272" y="80"/>
                        <a:pt x="1129" y="104"/>
                      </a:cubicBezTo>
                      <a:cubicBezTo>
                        <a:pt x="1008" y="125"/>
                        <a:pt x="847" y="136"/>
                        <a:pt x="676" y="137"/>
                      </a:cubicBezTo>
                      <a:cubicBezTo>
                        <a:pt x="661" y="137"/>
                        <a:pt x="661" y="137"/>
                        <a:pt x="661" y="137"/>
                      </a:cubicBezTo>
                      <a:cubicBezTo>
                        <a:pt x="657" y="137"/>
                        <a:pt x="657" y="137"/>
                        <a:pt x="657" y="137"/>
                      </a:cubicBezTo>
                      <a:cubicBezTo>
                        <a:pt x="653" y="137"/>
                        <a:pt x="653" y="137"/>
                        <a:pt x="653" y="137"/>
                      </a:cubicBezTo>
                      <a:cubicBezTo>
                        <a:pt x="639" y="137"/>
                        <a:pt x="639" y="137"/>
                        <a:pt x="639" y="137"/>
                      </a:cubicBezTo>
                      <a:cubicBezTo>
                        <a:pt x="630" y="137"/>
                        <a:pt x="630" y="137"/>
                        <a:pt x="630" y="137"/>
                      </a:cubicBezTo>
                      <a:cubicBezTo>
                        <a:pt x="628" y="137"/>
                        <a:pt x="628" y="137"/>
                        <a:pt x="628" y="137"/>
                      </a:cubicBezTo>
                      <a:cubicBezTo>
                        <a:pt x="623" y="137"/>
                        <a:pt x="623" y="137"/>
                        <a:pt x="623" y="137"/>
                      </a:cubicBezTo>
                      <a:cubicBezTo>
                        <a:pt x="463" y="135"/>
                        <a:pt x="315" y="124"/>
                        <a:pt x="204" y="105"/>
                      </a:cubicBezTo>
                      <a:cubicBezTo>
                        <a:pt x="76" y="83"/>
                        <a:pt x="14" y="53"/>
                        <a:pt x="3" y="9"/>
                      </a:cubicBezTo>
                      <a:cubicBezTo>
                        <a:pt x="2" y="8"/>
                        <a:pt x="1" y="7"/>
                        <a:pt x="0" y="7"/>
                      </a:cubicBezTo>
                      <a:cubicBezTo>
                        <a:pt x="2" y="326"/>
                        <a:pt x="2" y="326"/>
                        <a:pt x="2" y="326"/>
                      </a:cubicBezTo>
                      <a:cubicBezTo>
                        <a:pt x="2" y="360"/>
                        <a:pt x="48" y="392"/>
                        <a:pt x="125" y="417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46304" tIns="73152" rIns="146304" bIns="73152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146304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880" b="0" kern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99D02BDF-B557-874B-B259-60C27AC6D488}"/>
                </a:ext>
              </a:extLst>
            </p:cNvPr>
            <p:cNvSpPr/>
            <p:nvPr/>
          </p:nvSpPr>
          <p:spPr>
            <a:xfrm>
              <a:off x="5051723" y="4692224"/>
              <a:ext cx="197842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kern="0" dirty="0">
                  <a:solidFill>
                    <a:srgbClr val="FFFFFF"/>
                  </a:solidFill>
                  <a:cs typeface="Arial" panose="020B0604020202020204" pitchFamily="34" charset="0"/>
                  <a:sym typeface="Arial" panose="020B0604020202020204" pitchFamily="34" charset="0"/>
                </a:rPr>
                <a:t>OFFERINGS</a:t>
              </a:r>
              <a:endParaRPr lang="en-US" sz="2400" dirty="0"/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0D4C055F-FDAA-9545-BFC3-DD386DECEB1A}"/>
              </a:ext>
            </a:extLst>
          </p:cNvPr>
          <p:cNvGrpSpPr/>
          <p:nvPr/>
        </p:nvGrpSpPr>
        <p:grpSpPr>
          <a:xfrm>
            <a:off x="7509352" y="3874347"/>
            <a:ext cx="3033434" cy="3386632"/>
            <a:chOff x="7509352" y="3874347"/>
            <a:chExt cx="3033434" cy="3386632"/>
          </a:xfrm>
        </p:grpSpPr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EB85975F-BD6B-524E-B250-835006658C72}"/>
                </a:ext>
              </a:extLst>
            </p:cNvPr>
            <p:cNvSpPr/>
            <p:nvPr/>
          </p:nvSpPr>
          <p:spPr>
            <a:xfrm rot="10800000">
              <a:off x="7509352" y="3874347"/>
              <a:ext cx="3033434" cy="3386632"/>
            </a:xfrm>
            <a:custGeom>
              <a:avLst/>
              <a:gdLst>
                <a:gd name="connsiteX0" fmla="*/ 1016211 w 2032423"/>
                <a:gd name="connsiteY0" fmla="*/ 2269068 h 2269068"/>
                <a:gd name="connsiteX1" fmla="*/ 0 w 2032423"/>
                <a:gd name="connsiteY1" fmla="*/ 1701801 h 2269068"/>
                <a:gd name="connsiteX2" fmla="*/ 0 w 2032423"/>
                <a:gd name="connsiteY2" fmla="*/ 567267 h 2269068"/>
                <a:gd name="connsiteX3" fmla="*/ 1016212 w 2032423"/>
                <a:gd name="connsiteY3" fmla="*/ 0 h 2269068"/>
                <a:gd name="connsiteX4" fmla="*/ 2032423 w 2032423"/>
                <a:gd name="connsiteY4" fmla="*/ 567267 h 2269068"/>
                <a:gd name="connsiteX5" fmla="*/ 2032423 w 2032423"/>
                <a:gd name="connsiteY5" fmla="*/ 855133 h 2269068"/>
                <a:gd name="connsiteX6" fmla="*/ 1976116 w 2032423"/>
                <a:gd name="connsiteY6" fmla="*/ 860810 h 2269068"/>
                <a:gd name="connsiteX7" fmla="*/ 1753023 w 2032423"/>
                <a:gd name="connsiteY7" fmla="*/ 1134535 h 2269068"/>
                <a:gd name="connsiteX8" fmla="*/ 1976116 w 2032423"/>
                <a:gd name="connsiteY8" fmla="*/ 1408261 h 2269068"/>
                <a:gd name="connsiteX9" fmla="*/ 2032423 w 2032423"/>
                <a:gd name="connsiteY9" fmla="*/ 1413937 h 2269068"/>
                <a:gd name="connsiteX10" fmla="*/ 2032423 w 2032423"/>
                <a:gd name="connsiteY10" fmla="*/ 1701801 h 2269068"/>
                <a:gd name="connsiteX11" fmla="*/ 1772490 w 2032423"/>
                <a:gd name="connsiteY11" fmla="*/ 1846901 h 2269068"/>
                <a:gd name="connsiteX12" fmla="*/ 1781761 w 2032423"/>
                <a:gd name="connsiteY12" fmla="*/ 1863982 h 2269068"/>
                <a:gd name="connsiteX13" fmla="*/ 1803718 w 2032423"/>
                <a:gd name="connsiteY13" fmla="*/ 1972738 h 2269068"/>
                <a:gd name="connsiteX14" fmla="*/ 1524316 w 2032423"/>
                <a:gd name="connsiteY14" fmla="*/ 2252140 h 2269068"/>
                <a:gd name="connsiteX15" fmla="*/ 1292632 w 2032423"/>
                <a:gd name="connsiteY15" fmla="*/ 2128954 h 2269068"/>
                <a:gd name="connsiteX16" fmla="*/ 1286721 w 2032423"/>
                <a:gd name="connsiteY16" fmla="*/ 2118065 h 2269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2423" h="2269068">
                  <a:moveTo>
                    <a:pt x="1016211" y="2269068"/>
                  </a:moveTo>
                  <a:lnTo>
                    <a:pt x="0" y="1701801"/>
                  </a:lnTo>
                  <a:lnTo>
                    <a:pt x="0" y="567267"/>
                  </a:lnTo>
                  <a:lnTo>
                    <a:pt x="1016212" y="0"/>
                  </a:lnTo>
                  <a:lnTo>
                    <a:pt x="2032423" y="567267"/>
                  </a:lnTo>
                  <a:lnTo>
                    <a:pt x="2032423" y="855133"/>
                  </a:lnTo>
                  <a:lnTo>
                    <a:pt x="1976116" y="860810"/>
                  </a:lnTo>
                  <a:cubicBezTo>
                    <a:pt x="1848798" y="886863"/>
                    <a:pt x="1753023" y="999515"/>
                    <a:pt x="1753023" y="1134535"/>
                  </a:cubicBezTo>
                  <a:cubicBezTo>
                    <a:pt x="1753023" y="1269555"/>
                    <a:pt x="1848798" y="1382207"/>
                    <a:pt x="1976116" y="1408261"/>
                  </a:cubicBezTo>
                  <a:lnTo>
                    <a:pt x="2032423" y="1413937"/>
                  </a:lnTo>
                  <a:lnTo>
                    <a:pt x="2032423" y="1701801"/>
                  </a:lnTo>
                  <a:lnTo>
                    <a:pt x="1772490" y="1846901"/>
                  </a:lnTo>
                  <a:lnTo>
                    <a:pt x="1781761" y="1863982"/>
                  </a:lnTo>
                  <a:cubicBezTo>
                    <a:pt x="1795900" y="1897410"/>
                    <a:pt x="1803718" y="1934161"/>
                    <a:pt x="1803718" y="1972738"/>
                  </a:cubicBezTo>
                  <a:cubicBezTo>
                    <a:pt x="1803718" y="2127047"/>
                    <a:pt x="1678625" y="2252140"/>
                    <a:pt x="1524316" y="2252140"/>
                  </a:cubicBezTo>
                  <a:cubicBezTo>
                    <a:pt x="1427873" y="2252140"/>
                    <a:pt x="1342842" y="2203276"/>
                    <a:pt x="1292632" y="2128954"/>
                  </a:cubicBezTo>
                  <a:lnTo>
                    <a:pt x="1286721" y="2118065"/>
                  </a:lnTo>
                  <a:close/>
                </a:path>
              </a:pathLst>
            </a:custGeom>
            <a:solidFill>
              <a:schemeClr val="accent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35" name="Freeform 14">
              <a:extLst>
                <a:ext uri="{FF2B5EF4-FFF2-40B4-BE49-F238E27FC236}">
                  <a16:creationId xmlns:a16="http://schemas.microsoft.com/office/drawing/2014/main" id="{C721F9DD-E1DA-6B47-9BA1-79D109BCF75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686094" y="4786131"/>
              <a:ext cx="606590" cy="607973"/>
            </a:xfrm>
            <a:custGeom>
              <a:avLst/>
              <a:gdLst>
                <a:gd name="T0" fmla="*/ 1287 w 1409"/>
                <a:gd name="T1" fmla="*/ 309 h 1409"/>
                <a:gd name="T2" fmla="*/ 121 w 1409"/>
                <a:gd name="T3" fmla="*/ 309 h 1409"/>
                <a:gd name="T4" fmla="*/ 0 w 1409"/>
                <a:gd name="T5" fmla="*/ 705 h 1409"/>
                <a:gd name="T6" fmla="*/ 127 w 1409"/>
                <a:gd name="T7" fmla="*/ 1108 h 1409"/>
                <a:gd name="T8" fmla="*/ 1281 w 1409"/>
                <a:gd name="T9" fmla="*/ 1108 h 1409"/>
                <a:gd name="T10" fmla="*/ 1409 w 1409"/>
                <a:gd name="T11" fmla="*/ 705 h 1409"/>
                <a:gd name="T12" fmla="*/ 517 w 1409"/>
                <a:gd name="T13" fmla="*/ 88 h 1409"/>
                <a:gd name="T14" fmla="*/ 196 w 1409"/>
                <a:gd name="T15" fmla="*/ 309 h 1409"/>
                <a:gd name="T16" fmla="*/ 154 w 1409"/>
                <a:gd name="T17" fmla="*/ 369 h 1409"/>
                <a:gd name="T18" fmla="*/ 324 w 1409"/>
                <a:gd name="T19" fmla="*/ 678 h 1409"/>
                <a:gd name="T20" fmla="*/ 154 w 1409"/>
                <a:gd name="T21" fmla="*/ 369 h 1409"/>
                <a:gd name="T22" fmla="*/ 324 w 1409"/>
                <a:gd name="T23" fmla="*/ 739 h 1409"/>
                <a:gd name="T24" fmla="*/ 159 w 1409"/>
                <a:gd name="T25" fmla="*/ 1048 h 1409"/>
                <a:gd name="T26" fmla="*/ 202 w 1409"/>
                <a:gd name="T27" fmla="*/ 1108 h 1409"/>
                <a:gd name="T28" fmla="*/ 517 w 1409"/>
                <a:gd name="T29" fmla="*/ 1321 h 1409"/>
                <a:gd name="T30" fmla="*/ 674 w 1409"/>
                <a:gd name="T31" fmla="*/ 1346 h 1409"/>
                <a:gd name="T32" fmla="*/ 674 w 1409"/>
                <a:gd name="T33" fmla="*/ 1108 h 1409"/>
                <a:gd name="T34" fmla="*/ 674 w 1409"/>
                <a:gd name="T35" fmla="*/ 1048 h 1409"/>
                <a:gd name="T36" fmla="*/ 384 w 1409"/>
                <a:gd name="T37" fmla="*/ 739 h 1409"/>
                <a:gd name="T38" fmla="*/ 674 w 1409"/>
                <a:gd name="T39" fmla="*/ 1048 h 1409"/>
                <a:gd name="T40" fmla="*/ 384 w 1409"/>
                <a:gd name="T41" fmla="*/ 678 h 1409"/>
                <a:gd name="T42" fmla="*/ 674 w 1409"/>
                <a:gd name="T43" fmla="*/ 369 h 1409"/>
                <a:gd name="T44" fmla="*/ 674 w 1409"/>
                <a:gd name="T45" fmla="*/ 309 h 1409"/>
                <a:gd name="T46" fmla="*/ 674 w 1409"/>
                <a:gd name="T47" fmla="*/ 63 h 1409"/>
                <a:gd name="T48" fmla="*/ 1348 w 1409"/>
                <a:gd name="T49" fmla="*/ 678 h 1409"/>
                <a:gd name="T50" fmla="*/ 1040 w 1409"/>
                <a:gd name="T51" fmla="*/ 369 h 1409"/>
                <a:gd name="T52" fmla="*/ 1348 w 1409"/>
                <a:gd name="T53" fmla="*/ 678 h 1409"/>
                <a:gd name="T54" fmla="*/ 1021 w 1409"/>
                <a:gd name="T55" fmla="*/ 309 h 1409"/>
                <a:gd name="T56" fmla="*/ 1212 w 1409"/>
                <a:gd name="T57" fmla="*/ 309 h 1409"/>
                <a:gd name="T58" fmla="*/ 955 w 1409"/>
                <a:gd name="T59" fmla="*/ 309 h 1409"/>
                <a:gd name="T60" fmla="*/ 734 w 1409"/>
                <a:gd name="T61" fmla="*/ 63 h 1409"/>
                <a:gd name="T62" fmla="*/ 976 w 1409"/>
                <a:gd name="T63" fmla="*/ 369 h 1409"/>
                <a:gd name="T64" fmla="*/ 734 w 1409"/>
                <a:gd name="T65" fmla="*/ 678 h 1409"/>
                <a:gd name="T66" fmla="*/ 734 w 1409"/>
                <a:gd name="T67" fmla="*/ 739 h 1409"/>
                <a:gd name="T68" fmla="*/ 974 w 1409"/>
                <a:gd name="T69" fmla="*/ 1048 h 1409"/>
                <a:gd name="T70" fmla="*/ 734 w 1409"/>
                <a:gd name="T71" fmla="*/ 739 h 1409"/>
                <a:gd name="T72" fmla="*/ 734 w 1409"/>
                <a:gd name="T73" fmla="*/ 1108 h 1409"/>
                <a:gd name="T74" fmla="*/ 734 w 1409"/>
                <a:gd name="T75" fmla="*/ 1346 h 1409"/>
                <a:gd name="T76" fmla="*/ 1018 w 1409"/>
                <a:gd name="T77" fmla="*/ 1108 h 1409"/>
                <a:gd name="T78" fmla="*/ 891 w 1409"/>
                <a:gd name="T79" fmla="*/ 1321 h 1409"/>
                <a:gd name="T80" fmla="*/ 1038 w 1409"/>
                <a:gd name="T81" fmla="*/ 1048 h 1409"/>
                <a:gd name="T82" fmla="*/ 1348 w 1409"/>
                <a:gd name="T83" fmla="*/ 739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09" h="1409">
                  <a:moveTo>
                    <a:pt x="1324" y="369"/>
                  </a:moveTo>
                  <a:cubicBezTo>
                    <a:pt x="1312" y="349"/>
                    <a:pt x="1300" y="329"/>
                    <a:pt x="1287" y="309"/>
                  </a:cubicBezTo>
                  <a:cubicBezTo>
                    <a:pt x="1160" y="123"/>
                    <a:pt x="946" y="0"/>
                    <a:pt x="704" y="0"/>
                  </a:cubicBezTo>
                  <a:cubicBezTo>
                    <a:pt x="462" y="0"/>
                    <a:pt x="248" y="123"/>
                    <a:pt x="121" y="309"/>
                  </a:cubicBezTo>
                  <a:cubicBezTo>
                    <a:pt x="108" y="329"/>
                    <a:pt x="96" y="349"/>
                    <a:pt x="85" y="369"/>
                  </a:cubicBezTo>
                  <a:cubicBezTo>
                    <a:pt x="30" y="469"/>
                    <a:pt x="0" y="583"/>
                    <a:pt x="0" y="705"/>
                  </a:cubicBezTo>
                  <a:cubicBezTo>
                    <a:pt x="0" y="829"/>
                    <a:pt x="32" y="946"/>
                    <a:pt x="89" y="1048"/>
                  </a:cubicBezTo>
                  <a:cubicBezTo>
                    <a:pt x="101" y="1069"/>
                    <a:pt x="113" y="1089"/>
                    <a:pt x="127" y="1108"/>
                  </a:cubicBezTo>
                  <a:cubicBezTo>
                    <a:pt x="255" y="1290"/>
                    <a:pt x="466" y="1409"/>
                    <a:pt x="704" y="1409"/>
                  </a:cubicBezTo>
                  <a:cubicBezTo>
                    <a:pt x="943" y="1409"/>
                    <a:pt x="1154" y="1290"/>
                    <a:pt x="1281" y="1108"/>
                  </a:cubicBezTo>
                  <a:cubicBezTo>
                    <a:pt x="1295" y="1089"/>
                    <a:pt x="1308" y="1069"/>
                    <a:pt x="1319" y="1048"/>
                  </a:cubicBezTo>
                  <a:cubicBezTo>
                    <a:pt x="1376" y="946"/>
                    <a:pt x="1409" y="829"/>
                    <a:pt x="1409" y="705"/>
                  </a:cubicBezTo>
                  <a:cubicBezTo>
                    <a:pt x="1409" y="583"/>
                    <a:pt x="1378" y="469"/>
                    <a:pt x="1324" y="369"/>
                  </a:cubicBezTo>
                  <a:close/>
                  <a:moveTo>
                    <a:pt x="517" y="88"/>
                  </a:moveTo>
                  <a:cubicBezTo>
                    <a:pt x="465" y="141"/>
                    <a:pt x="420" y="217"/>
                    <a:pt x="387" y="309"/>
                  </a:cubicBezTo>
                  <a:cubicBezTo>
                    <a:pt x="196" y="309"/>
                    <a:pt x="196" y="309"/>
                    <a:pt x="196" y="309"/>
                  </a:cubicBezTo>
                  <a:cubicBezTo>
                    <a:pt x="277" y="205"/>
                    <a:pt x="389" y="127"/>
                    <a:pt x="517" y="88"/>
                  </a:cubicBezTo>
                  <a:close/>
                  <a:moveTo>
                    <a:pt x="154" y="369"/>
                  </a:moveTo>
                  <a:cubicBezTo>
                    <a:pt x="368" y="369"/>
                    <a:pt x="368" y="369"/>
                    <a:pt x="368" y="369"/>
                  </a:cubicBezTo>
                  <a:cubicBezTo>
                    <a:pt x="342" y="461"/>
                    <a:pt x="326" y="566"/>
                    <a:pt x="324" y="678"/>
                  </a:cubicBezTo>
                  <a:cubicBezTo>
                    <a:pt x="60" y="678"/>
                    <a:pt x="60" y="678"/>
                    <a:pt x="60" y="678"/>
                  </a:cubicBezTo>
                  <a:cubicBezTo>
                    <a:pt x="65" y="566"/>
                    <a:pt x="99" y="460"/>
                    <a:pt x="154" y="369"/>
                  </a:cubicBezTo>
                  <a:close/>
                  <a:moveTo>
                    <a:pt x="61" y="739"/>
                  </a:moveTo>
                  <a:cubicBezTo>
                    <a:pt x="324" y="739"/>
                    <a:pt x="324" y="739"/>
                    <a:pt x="324" y="739"/>
                  </a:cubicBezTo>
                  <a:cubicBezTo>
                    <a:pt x="327" y="851"/>
                    <a:pt x="343" y="956"/>
                    <a:pt x="370" y="1048"/>
                  </a:cubicBezTo>
                  <a:cubicBezTo>
                    <a:pt x="159" y="1048"/>
                    <a:pt x="159" y="1048"/>
                    <a:pt x="159" y="1048"/>
                  </a:cubicBezTo>
                  <a:cubicBezTo>
                    <a:pt x="102" y="957"/>
                    <a:pt x="67" y="852"/>
                    <a:pt x="61" y="739"/>
                  </a:cubicBezTo>
                  <a:close/>
                  <a:moveTo>
                    <a:pt x="202" y="1108"/>
                  </a:moveTo>
                  <a:cubicBezTo>
                    <a:pt x="390" y="1108"/>
                    <a:pt x="390" y="1108"/>
                    <a:pt x="390" y="1108"/>
                  </a:cubicBezTo>
                  <a:cubicBezTo>
                    <a:pt x="423" y="1196"/>
                    <a:pt x="466" y="1269"/>
                    <a:pt x="517" y="1321"/>
                  </a:cubicBezTo>
                  <a:cubicBezTo>
                    <a:pt x="392" y="1283"/>
                    <a:pt x="283" y="1208"/>
                    <a:pt x="202" y="1108"/>
                  </a:cubicBezTo>
                  <a:close/>
                  <a:moveTo>
                    <a:pt x="674" y="1346"/>
                  </a:moveTo>
                  <a:cubicBezTo>
                    <a:pt x="587" y="1329"/>
                    <a:pt x="510" y="1239"/>
                    <a:pt x="456" y="1108"/>
                  </a:cubicBezTo>
                  <a:cubicBezTo>
                    <a:pt x="674" y="1108"/>
                    <a:pt x="674" y="1108"/>
                    <a:pt x="674" y="1108"/>
                  </a:cubicBezTo>
                  <a:lnTo>
                    <a:pt x="674" y="1346"/>
                  </a:lnTo>
                  <a:close/>
                  <a:moveTo>
                    <a:pt x="674" y="1048"/>
                  </a:moveTo>
                  <a:cubicBezTo>
                    <a:pt x="435" y="1048"/>
                    <a:pt x="435" y="1048"/>
                    <a:pt x="435" y="1048"/>
                  </a:cubicBezTo>
                  <a:cubicBezTo>
                    <a:pt x="406" y="957"/>
                    <a:pt x="387" y="851"/>
                    <a:pt x="384" y="739"/>
                  </a:cubicBezTo>
                  <a:cubicBezTo>
                    <a:pt x="674" y="739"/>
                    <a:pt x="674" y="739"/>
                    <a:pt x="674" y="739"/>
                  </a:cubicBezTo>
                  <a:lnTo>
                    <a:pt x="674" y="1048"/>
                  </a:lnTo>
                  <a:close/>
                  <a:moveTo>
                    <a:pt x="674" y="678"/>
                  </a:moveTo>
                  <a:cubicBezTo>
                    <a:pt x="384" y="678"/>
                    <a:pt x="384" y="678"/>
                    <a:pt x="384" y="678"/>
                  </a:cubicBezTo>
                  <a:cubicBezTo>
                    <a:pt x="386" y="566"/>
                    <a:pt x="404" y="461"/>
                    <a:pt x="432" y="369"/>
                  </a:cubicBezTo>
                  <a:cubicBezTo>
                    <a:pt x="674" y="369"/>
                    <a:pt x="674" y="369"/>
                    <a:pt x="674" y="369"/>
                  </a:cubicBezTo>
                  <a:lnTo>
                    <a:pt x="674" y="678"/>
                  </a:lnTo>
                  <a:close/>
                  <a:moveTo>
                    <a:pt x="674" y="309"/>
                  </a:moveTo>
                  <a:cubicBezTo>
                    <a:pt x="453" y="309"/>
                    <a:pt x="453" y="309"/>
                    <a:pt x="453" y="309"/>
                  </a:cubicBezTo>
                  <a:cubicBezTo>
                    <a:pt x="507" y="174"/>
                    <a:pt x="586" y="81"/>
                    <a:pt x="674" y="63"/>
                  </a:cubicBezTo>
                  <a:lnTo>
                    <a:pt x="674" y="309"/>
                  </a:lnTo>
                  <a:close/>
                  <a:moveTo>
                    <a:pt x="1348" y="678"/>
                  </a:moveTo>
                  <a:cubicBezTo>
                    <a:pt x="1084" y="678"/>
                    <a:pt x="1084" y="678"/>
                    <a:pt x="1084" y="678"/>
                  </a:cubicBezTo>
                  <a:cubicBezTo>
                    <a:pt x="1082" y="566"/>
                    <a:pt x="1067" y="461"/>
                    <a:pt x="1040" y="369"/>
                  </a:cubicBezTo>
                  <a:cubicBezTo>
                    <a:pt x="1254" y="369"/>
                    <a:pt x="1254" y="369"/>
                    <a:pt x="1254" y="369"/>
                  </a:cubicBezTo>
                  <a:cubicBezTo>
                    <a:pt x="1310" y="460"/>
                    <a:pt x="1343" y="566"/>
                    <a:pt x="1348" y="678"/>
                  </a:cubicBezTo>
                  <a:close/>
                  <a:moveTo>
                    <a:pt x="1212" y="309"/>
                  </a:moveTo>
                  <a:cubicBezTo>
                    <a:pt x="1021" y="309"/>
                    <a:pt x="1021" y="309"/>
                    <a:pt x="1021" y="309"/>
                  </a:cubicBezTo>
                  <a:cubicBezTo>
                    <a:pt x="988" y="217"/>
                    <a:pt x="943" y="141"/>
                    <a:pt x="891" y="88"/>
                  </a:cubicBezTo>
                  <a:cubicBezTo>
                    <a:pt x="1020" y="127"/>
                    <a:pt x="1131" y="205"/>
                    <a:pt x="1212" y="309"/>
                  </a:cubicBezTo>
                  <a:close/>
                  <a:moveTo>
                    <a:pt x="734" y="63"/>
                  </a:moveTo>
                  <a:cubicBezTo>
                    <a:pt x="823" y="81"/>
                    <a:pt x="902" y="174"/>
                    <a:pt x="955" y="309"/>
                  </a:cubicBezTo>
                  <a:cubicBezTo>
                    <a:pt x="734" y="309"/>
                    <a:pt x="734" y="309"/>
                    <a:pt x="734" y="309"/>
                  </a:cubicBezTo>
                  <a:lnTo>
                    <a:pt x="734" y="63"/>
                  </a:lnTo>
                  <a:close/>
                  <a:moveTo>
                    <a:pt x="734" y="369"/>
                  </a:moveTo>
                  <a:cubicBezTo>
                    <a:pt x="976" y="369"/>
                    <a:pt x="976" y="369"/>
                    <a:pt x="976" y="369"/>
                  </a:cubicBezTo>
                  <a:cubicBezTo>
                    <a:pt x="1005" y="461"/>
                    <a:pt x="1022" y="566"/>
                    <a:pt x="1024" y="678"/>
                  </a:cubicBezTo>
                  <a:cubicBezTo>
                    <a:pt x="734" y="678"/>
                    <a:pt x="734" y="678"/>
                    <a:pt x="734" y="678"/>
                  </a:cubicBezTo>
                  <a:lnTo>
                    <a:pt x="734" y="369"/>
                  </a:lnTo>
                  <a:close/>
                  <a:moveTo>
                    <a:pt x="734" y="739"/>
                  </a:moveTo>
                  <a:cubicBezTo>
                    <a:pt x="1024" y="739"/>
                    <a:pt x="1024" y="739"/>
                    <a:pt x="1024" y="739"/>
                  </a:cubicBezTo>
                  <a:cubicBezTo>
                    <a:pt x="1021" y="851"/>
                    <a:pt x="1003" y="957"/>
                    <a:pt x="974" y="1048"/>
                  </a:cubicBezTo>
                  <a:cubicBezTo>
                    <a:pt x="734" y="1048"/>
                    <a:pt x="734" y="1048"/>
                    <a:pt x="734" y="1048"/>
                  </a:cubicBezTo>
                  <a:lnTo>
                    <a:pt x="734" y="739"/>
                  </a:lnTo>
                  <a:close/>
                  <a:moveTo>
                    <a:pt x="734" y="1346"/>
                  </a:moveTo>
                  <a:cubicBezTo>
                    <a:pt x="734" y="1108"/>
                    <a:pt x="734" y="1108"/>
                    <a:pt x="734" y="1108"/>
                  </a:cubicBezTo>
                  <a:cubicBezTo>
                    <a:pt x="952" y="1108"/>
                    <a:pt x="952" y="1108"/>
                    <a:pt x="952" y="1108"/>
                  </a:cubicBezTo>
                  <a:cubicBezTo>
                    <a:pt x="899" y="1239"/>
                    <a:pt x="821" y="1329"/>
                    <a:pt x="734" y="1346"/>
                  </a:cubicBezTo>
                  <a:close/>
                  <a:moveTo>
                    <a:pt x="891" y="1321"/>
                  </a:moveTo>
                  <a:cubicBezTo>
                    <a:pt x="942" y="1269"/>
                    <a:pt x="985" y="1196"/>
                    <a:pt x="1018" y="1108"/>
                  </a:cubicBezTo>
                  <a:cubicBezTo>
                    <a:pt x="1206" y="1108"/>
                    <a:pt x="1206" y="1108"/>
                    <a:pt x="1206" y="1108"/>
                  </a:cubicBezTo>
                  <a:cubicBezTo>
                    <a:pt x="1126" y="1208"/>
                    <a:pt x="1016" y="1283"/>
                    <a:pt x="891" y="1321"/>
                  </a:cubicBezTo>
                  <a:close/>
                  <a:moveTo>
                    <a:pt x="1249" y="1048"/>
                  </a:moveTo>
                  <a:cubicBezTo>
                    <a:pt x="1038" y="1048"/>
                    <a:pt x="1038" y="1048"/>
                    <a:pt x="1038" y="1048"/>
                  </a:cubicBezTo>
                  <a:cubicBezTo>
                    <a:pt x="1065" y="956"/>
                    <a:pt x="1082" y="851"/>
                    <a:pt x="1084" y="739"/>
                  </a:cubicBezTo>
                  <a:cubicBezTo>
                    <a:pt x="1348" y="739"/>
                    <a:pt x="1348" y="739"/>
                    <a:pt x="1348" y="739"/>
                  </a:cubicBezTo>
                  <a:cubicBezTo>
                    <a:pt x="1342" y="852"/>
                    <a:pt x="1306" y="957"/>
                    <a:pt x="1249" y="10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463040" fontAlgn="auto">
                <a:spcBef>
                  <a:spcPts val="0"/>
                </a:spcBef>
                <a:spcAft>
                  <a:spcPts val="0"/>
                </a:spcAft>
              </a:pPr>
              <a:endParaRPr lang="en-US" sz="2880" b="0" kern="0">
                <a:solidFill>
                  <a:prstClr val="black"/>
                </a:solidFill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EE59B74D-C62C-6F42-A7C1-C037D1BD6C26}"/>
                </a:ext>
              </a:extLst>
            </p:cNvPr>
            <p:cNvSpPr/>
            <p:nvPr/>
          </p:nvSpPr>
          <p:spPr>
            <a:xfrm>
              <a:off x="8167340" y="4308362"/>
              <a:ext cx="164409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kern="0" dirty="0">
                  <a:solidFill>
                    <a:srgbClr val="FFFFFF"/>
                  </a:solidFill>
                  <a:cs typeface="Arial" panose="020B0604020202020204" pitchFamily="34" charset="0"/>
                  <a:sym typeface="Arial" panose="020B0604020202020204" pitchFamily="34" charset="0"/>
                </a:rPr>
                <a:t>REGIONAL</a:t>
              </a:r>
              <a:endParaRPr lang="en-US" sz="2400" dirty="0"/>
            </a:p>
          </p:txBody>
        </p:sp>
      </p:grpSp>
      <p:sp>
        <p:nvSpPr>
          <p:cNvPr id="137" name="Rectangle 136">
            <a:extLst>
              <a:ext uri="{FF2B5EF4-FFF2-40B4-BE49-F238E27FC236}">
                <a16:creationId xmlns:a16="http://schemas.microsoft.com/office/drawing/2014/main" id="{247C2B0B-75EF-734F-ABD0-EA06C03DABAB}"/>
              </a:ext>
            </a:extLst>
          </p:cNvPr>
          <p:cNvSpPr>
            <a:spLocks/>
          </p:cNvSpPr>
          <p:nvPr/>
        </p:nvSpPr>
        <p:spPr bwMode="white">
          <a:xfrm>
            <a:off x="3453297" y="3464882"/>
            <a:ext cx="2043919" cy="31182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anchor="ctr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 defTabSz="1463040" fontAlgn="auto">
              <a:spcBef>
                <a:spcPts val="0"/>
              </a:spcBef>
              <a:spcAft>
                <a:spcPts val="0"/>
              </a:spcAft>
            </a:pPr>
            <a:r>
              <a:rPr lang="en-US" kern="0" dirty="0">
                <a:solidFill>
                  <a:prstClr val="white"/>
                </a:solidFill>
                <a:cs typeface="Arial" panose="020B0604020202020204" pitchFamily="34" charset="0"/>
                <a:sym typeface="Arial" panose="020B0604020202020204" pitchFamily="34" charset="0"/>
              </a:rPr>
              <a:t>Manufacturing</a:t>
            </a:r>
            <a:endParaRPr lang="en-US" b="0" kern="0" dirty="0">
              <a:solidFill>
                <a:prstClr val="black"/>
              </a:solidFill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2F291CB7-BF93-AC4A-AA8D-8EB65B8E7728}"/>
              </a:ext>
            </a:extLst>
          </p:cNvPr>
          <p:cNvSpPr>
            <a:spLocks/>
          </p:cNvSpPr>
          <p:nvPr/>
        </p:nvSpPr>
        <p:spPr bwMode="white">
          <a:xfrm>
            <a:off x="3554392" y="3854882"/>
            <a:ext cx="1841729" cy="2091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anchor="ctr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 defTabSz="731520" fontAlgn="t">
              <a:lnSpc>
                <a:spcPct val="90000"/>
              </a:lnSpc>
              <a:spcBef>
                <a:spcPts val="2880"/>
              </a:spcBef>
              <a:spcAft>
                <a:spcPts val="0"/>
              </a:spcAft>
            </a:pPr>
            <a:r>
              <a:rPr lang="en-US" kern="0" dirty="0">
                <a:solidFill>
                  <a:prstClr val="white"/>
                </a:solidFill>
                <a:cs typeface="Arial" panose="020B0604020202020204" pitchFamily="34" charset="0"/>
                <a:sym typeface="Arial" panose="020B0604020202020204" pitchFamily="34" charset="0"/>
              </a:rPr>
              <a:t>Healthcare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EAD3B418-467C-3342-90E5-FDED755D9221}"/>
              </a:ext>
            </a:extLst>
          </p:cNvPr>
          <p:cNvSpPr>
            <a:spLocks/>
          </p:cNvSpPr>
          <p:nvPr/>
        </p:nvSpPr>
        <p:spPr bwMode="white">
          <a:xfrm>
            <a:off x="6633198" y="2835966"/>
            <a:ext cx="1823859" cy="5320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anchor="ctr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 defTabSz="731520" fontAlgn="t">
              <a:lnSpc>
                <a:spcPct val="90000"/>
              </a:lnSpc>
              <a:spcBef>
                <a:spcPts val="2880"/>
              </a:spcBef>
              <a:spcAft>
                <a:spcPts val="0"/>
              </a:spcAft>
              <a:tabLst>
                <a:tab pos="411480" algn="l"/>
              </a:tabLst>
            </a:pPr>
            <a:r>
              <a:rPr lang="fr-FR" kern="0" dirty="0">
                <a:solidFill>
                  <a:prstClr val="white"/>
                </a:solidFill>
                <a:cs typeface="Arial" panose="020B0604020202020204" pitchFamily="34" charset="0"/>
                <a:sym typeface="Arial" panose="020B0604020202020204" pitchFamily="34" charset="0"/>
              </a:rPr>
              <a:t>Focus on</a:t>
            </a:r>
            <a:br>
              <a:rPr lang="fr-FR" kern="0" dirty="0">
                <a:solidFill>
                  <a:prstClr val="white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fr-FR" kern="0" dirty="0">
                <a:solidFill>
                  <a:prstClr val="white"/>
                </a:solidFill>
                <a:cs typeface="Arial" panose="020B0604020202020204" pitchFamily="34" charset="0"/>
                <a:sym typeface="Arial" panose="020B0604020202020204" pitchFamily="34" charset="0"/>
              </a:rPr>
              <a:t>Fortune 500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5CEC1FE6-8BFF-154F-A082-C9BCE2F69E15}"/>
              </a:ext>
            </a:extLst>
          </p:cNvPr>
          <p:cNvSpPr>
            <a:spLocks/>
          </p:cNvSpPr>
          <p:nvPr/>
        </p:nvSpPr>
        <p:spPr bwMode="white">
          <a:xfrm>
            <a:off x="6633198" y="3380926"/>
            <a:ext cx="1823859" cy="5320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anchor="ctr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 defTabSz="731520" fontAlgn="t">
              <a:lnSpc>
                <a:spcPct val="90000"/>
              </a:lnSpc>
              <a:spcBef>
                <a:spcPts val="2880"/>
              </a:spcBef>
              <a:spcAft>
                <a:spcPts val="0"/>
              </a:spcAft>
              <a:tabLst>
                <a:tab pos="411480" algn="l"/>
              </a:tabLst>
            </a:pPr>
            <a:r>
              <a:rPr lang="fr-FR" kern="0" dirty="0">
                <a:solidFill>
                  <a:prstClr val="white"/>
                </a:solidFill>
                <a:cs typeface="Arial" panose="020B0604020202020204" pitchFamily="34" charset="0"/>
                <a:sym typeface="Arial" panose="020B0604020202020204" pitchFamily="34" charset="0"/>
              </a:rPr>
              <a:t>Channel</a:t>
            </a:r>
            <a:br>
              <a:rPr lang="fr-FR" kern="0" dirty="0">
                <a:solidFill>
                  <a:prstClr val="white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fr-FR" kern="0" dirty="0">
                <a:solidFill>
                  <a:prstClr val="white"/>
                </a:solidFill>
                <a:cs typeface="Arial" panose="020B0604020202020204" pitchFamily="34" charset="0"/>
                <a:sym typeface="Arial" panose="020B0604020202020204" pitchFamily="34" charset="0"/>
              </a:rPr>
              <a:t>Expansion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084AC8EC-1A4A-1E4B-A036-3785451EFBBC}"/>
              </a:ext>
            </a:extLst>
          </p:cNvPr>
          <p:cNvSpPr>
            <a:spLocks/>
          </p:cNvSpPr>
          <p:nvPr/>
        </p:nvSpPr>
        <p:spPr bwMode="white">
          <a:xfrm>
            <a:off x="4767523" y="5783882"/>
            <a:ext cx="2546826" cy="5320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anchor="ctr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 defTabSz="731520" fontAlgn="t">
              <a:lnSpc>
                <a:spcPct val="90000"/>
              </a:lnSpc>
              <a:spcBef>
                <a:spcPts val="2880"/>
              </a:spcBef>
              <a:spcAft>
                <a:spcPts val="0"/>
              </a:spcAft>
              <a:tabLst>
                <a:tab pos="274320" algn="l"/>
              </a:tabLst>
            </a:pPr>
            <a:r>
              <a:rPr lang="en-US" sz="1600" kern="0" dirty="0">
                <a:solidFill>
                  <a:prstClr val="white"/>
                </a:solidFill>
                <a:cs typeface="Arial" panose="020B0604020202020204" pitchFamily="34" charset="0"/>
                <a:sym typeface="Arial" panose="020B0604020202020204" pitchFamily="34" charset="0"/>
              </a:rPr>
              <a:t>Services Expansion</a:t>
            </a:r>
            <a:br>
              <a:rPr lang="en-US" sz="1600" kern="0" dirty="0">
                <a:solidFill>
                  <a:prstClr val="white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sz="1600" kern="0" dirty="0">
                <a:solidFill>
                  <a:prstClr val="white"/>
                </a:solidFill>
                <a:cs typeface="Arial" panose="020B0604020202020204" pitchFamily="34" charset="0"/>
                <a:sym typeface="Arial" panose="020B0604020202020204" pitchFamily="34" charset="0"/>
              </a:rPr>
              <a:t>&amp; Solutions Selling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C68FDD9C-A19B-0340-9C3D-8E660D1D227D}"/>
              </a:ext>
            </a:extLst>
          </p:cNvPr>
          <p:cNvSpPr>
            <a:spLocks/>
          </p:cNvSpPr>
          <p:nvPr/>
        </p:nvSpPr>
        <p:spPr bwMode="white">
          <a:xfrm>
            <a:off x="4767523" y="6342392"/>
            <a:ext cx="2546826" cy="5320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anchor="ctr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 defTabSz="731520" fontAlgn="t">
              <a:lnSpc>
                <a:spcPct val="90000"/>
              </a:lnSpc>
              <a:spcBef>
                <a:spcPts val="2880"/>
              </a:spcBef>
              <a:spcAft>
                <a:spcPts val="0"/>
              </a:spcAft>
              <a:tabLst>
                <a:tab pos="274320" algn="l"/>
              </a:tabLst>
            </a:pPr>
            <a:r>
              <a:rPr lang="en-US" sz="1600" kern="0" dirty="0">
                <a:solidFill>
                  <a:prstClr val="white"/>
                </a:solidFill>
                <a:cs typeface="Arial" panose="020B0604020202020204" pitchFamily="34" charset="0"/>
                <a:sym typeface="Arial" panose="020B0604020202020204" pitchFamily="34" charset="0"/>
              </a:rPr>
              <a:t>OS Platform</a:t>
            </a:r>
            <a:br>
              <a:rPr lang="en-US" sz="1600" kern="0" dirty="0">
                <a:solidFill>
                  <a:prstClr val="white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sz="1600" kern="0" dirty="0">
                <a:solidFill>
                  <a:prstClr val="white"/>
                </a:solidFill>
                <a:cs typeface="Arial" panose="020B0604020202020204" pitchFamily="34" charset="0"/>
                <a:sym typeface="Arial" panose="020B0604020202020204" pitchFamily="34" charset="0"/>
              </a:rPr>
              <a:t>Migration 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DF1DB6F2-F30A-7A49-8387-BA10BD6C6F8C}"/>
              </a:ext>
            </a:extLst>
          </p:cNvPr>
          <p:cNvSpPr/>
          <p:nvPr/>
        </p:nvSpPr>
        <p:spPr bwMode="gray">
          <a:xfrm>
            <a:off x="7817111" y="5468099"/>
            <a:ext cx="2344556" cy="135844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731520" fontAlgn="t">
              <a:lnSpc>
                <a:spcPct val="85000"/>
              </a:lnSpc>
              <a:spcBef>
                <a:spcPts val="960"/>
              </a:spcBef>
              <a:spcAft>
                <a:spcPts val="0"/>
              </a:spcAft>
            </a:pPr>
            <a:r>
              <a:rPr lang="en-US" sz="1600" kern="0" dirty="0">
                <a:solidFill>
                  <a:prstClr val="white"/>
                </a:solidFill>
                <a:cs typeface="Arial" panose="020B0604020202020204" pitchFamily="34" charset="0"/>
                <a:sym typeface="Arial" panose="020B0604020202020204" pitchFamily="34" charset="0"/>
              </a:rPr>
              <a:t>WLAN, </a:t>
            </a:r>
            <a:r>
              <a:rPr lang="en-US" sz="1600" kern="0" dirty="0" err="1">
                <a:solidFill>
                  <a:prstClr val="white"/>
                </a:solidFill>
                <a:cs typeface="Arial" panose="020B0604020202020204" pitchFamily="34" charset="0"/>
                <a:sym typeface="Arial" panose="020B0604020202020204" pitchFamily="34" charset="0"/>
              </a:rPr>
              <a:t>Datalogic</a:t>
            </a:r>
            <a:r>
              <a:rPr lang="en-US" sz="1600" kern="0" dirty="0">
                <a:solidFill>
                  <a:prstClr val="white"/>
                </a:solidFill>
                <a:cs typeface="Arial" panose="020B0604020202020204" pitchFamily="34" charset="0"/>
                <a:sym typeface="Arial" panose="020B0604020202020204" pitchFamily="34" charset="0"/>
              </a:rPr>
              <a:t> Attack, Invest in Growth Counties,</a:t>
            </a:r>
            <a:br>
              <a:rPr lang="en-US" sz="1600" kern="0" dirty="0">
                <a:solidFill>
                  <a:prstClr val="white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sz="1600" kern="0" dirty="0">
                <a:solidFill>
                  <a:prstClr val="white"/>
                </a:solidFill>
                <a:cs typeface="Arial" panose="020B0604020202020204" pitchFamily="34" charset="0"/>
                <a:sym typeface="Arial" panose="020B0604020202020204" pitchFamily="34" charset="0"/>
              </a:rPr>
              <a:t>Build Vertical Focused Team, Cross Sell Portfolio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79A3534-8FC8-104A-BF59-7375E6499EF4}"/>
              </a:ext>
            </a:extLst>
          </p:cNvPr>
          <p:cNvSpPr/>
          <p:nvPr/>
        </p:nvSpPr>
        <p:spPr>
          <a:xfrm>
            <a:off x="2731082" y="7585898"/>
            <a:ext cx="13287370" cy="40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tabLst>
                <a:tab pos="489833" algn="l"/>
              </a:tabLst>
              <a:defRPr/>
            </a:pPr>
            <a:r>
              <a:rPr lang="en-US" sz="2400" b="0" dirty="0">
                <a:ln w="22225">
                  <a:noFill/>
                </a:ln>
                <a:solidFill>
                  <a:schemeClr val="bg1"/>
                </a:solidFill>
                <a:latin typeface="Century Gothic" pitchFamily="34" charset="0"/>
                <a:cs typeface="Century Gothic" pitchFamily="34" charset="0"/>
              </a:rPr>
              <a:t>Design influences for future projects and live presentations – INDUSTRIALS</a:t>
            </a:r>
          </a:p>
        </p:txBody>
      </p:sp>
    </p:spTree>
    <p:extLst>
      <p:ext uri="{BB962C8B-B14F-4D97-AF65-F5344CB8AC3E}">
        <p14:creationId xmlns:p14="http://schemas.microsoft.com/office/powerpoint/2010/main" val="146721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38" grpId="0"/>
      <p:bldP spid="139" grpId="0"/>
      <p:bldP spid="140" grpId="0"/>
      <p:bldP spid="141" grpId="0"/>
      <p:bldP spid="142" grpId="0"/>
      <p:bldP spid="1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7AC08B08-3C03-4748-90B8-05894F483A80}"/>
              </a:ext>
            </a:extLst>
          </p:cNvPr>
          <p:cNvGrpSpPr/>
          <p:nvPr/>
        </p:nvGrpSpPr>
        <p:grpSpPr>
          <a:xfrm>
            <a:off x="2577686" y="2115800"/>
            <a:ext cx="8423993" cy="1586519"/>
            <a:chOff x="1517516" y="8809317"/>
            <a:chExt cx="8423993" cy="1586519"/>
          </a:xfrm>
        </p:grpSpPr>
        <p:sp>
          <p:nvSpPr>
            <p:cNvPr id="45" name="Pentagon 44">
              <a:extLst>
                <a:ext uri="{FF2B5EF4-FFF2-40B4-BE49-F238E27FC236}">
                  <a16:creationId xmlns:a16="http://schemas.microsoft.com/office/drawing/2014/main" id="{B1C95E08-4A0A-584E-8343-0EFD9B7F4344}"/>
                </a:ext>
              </a:extLst>
            </p:cNvPr>
            <p:cNvSpPr/>
            <p:nvPr/>
          </p:nvSpPr>
          <p:spPr>
            <a:xfrm>
              <a:off x="1517516" y="8949449"/>
              <a:ext cx="8423993" cy="1322961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FDCE989-D08C-FD48-A5BB-3D307874E487}"/>
                </a:ext>
              </a:extLst>
            </p:cNvPr>
            <p:cNvGrpSpPr/>
            <p:nvPr/>
          </p:nvGrpSpPr>
          <p:grpSpPr>
            <a:xfrm>
              <a:off x="1706266" y="8809317"/>
              <a:ext cx="7457718" cy="1586519"/>
              <a:chOff x="1706266" y="8809317"/>
              <a:chExt cx="7457718" cy="1586519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4DFEB06B-A5CF-7C4D-9328-B975B6EF09BB}"/>
                  </a:ext>
                </a:extLst>
              </p:cNvPr>
              <p:cNvGrpSpPr/>
              <p:nvPr/>
            </p:nvGrpSpPr>
            <p:grpSpPr>
              <a:xfrm>
                <a:off x="5101554" y="8809317"/>
                <a:ext cx="1694097" cy="1586519"/>
                <a:chOff x="5198829" y="8809317"/>
                <a:chExt cx="1694097" cy="1586519"/>
              </a:xfrm>
            </p:grpSpPr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C948D9EF-1294-BB4C-B429-9F253E691786}"/>
                    </a:ext>
                  </a:extLst>
                </p:cNvPr>
                <p:cNvSpPr/>
                <p:nvPr/>
              </p:nvSpPr>
              <p:spPr>
                <a:xfrm>
                  <a:off x="5198829" y="8809317"/>
                  <a:ext cx="1586519" cy="1586519"/>
                </a:xfrm>
                <a:prstGeom prst="ellipse">
                  <a:avLst/>
                </a:prstGeom>
                <a:solidFill>
                  <a:schemeClr val="accent6"/>
                </a:solidFill>
                <a:effectLst>
                  <a:outerShdw blurRad="50800" dist="63500" dir="2700000" algn="tl" rotWithShape="0">
                    <a:prstClr val="black">
                      <a:alpha val="28000"/>
                    </a:prstClr>
                  </a:outerShdw>
                </a:effectLst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A550EFC1-2B8A-2647-9BBC-3212F79EADFF}"/>
                    </a:ext>
                  </a:extLst>
                </p:cNvPr>
                <p:cNvSpPr txBox="1"/>
                <p:nvPr/>
              </p:nvSpPr>
              <p:spPr>
                <a:xfrm>
                  <a:off x="5259107" y="9133023"/>
                  <a:ext cx="1633819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400" dirty="0">
                      <a:solidFill>
                        <a:schemeClr val="bg1"/>
                      </a:solidFill>
                    </a:rPr>
                    <a:t>58%</a:t>
                  </a:r>
                </a:p>
              </p:txBody>
            </p: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FA8C8E7-8E43-2D42-B41C-08274A4B3867}"/>
                  </a:ext>
                </a:extLst>
              </p:cNvPr>
              <p:cNvSpPr txBox="1"/>
              <p:nvPr/>
            </p:nvSpPr>
            <p:spPr>
              <a:xfrm>
                <a:off x="1706266" y="9385316"/>
                <a:ext cx="5365379" cy="437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40" dirty="0">
                    <a:solidFill>
                      <a:schemeClr val="bg1"/>
                    </a:solidFill>
                  </a:rPr>
                  <a:t>Engage with PEERS</a:t>
                </a: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2C2B693-1DE0-AA44-A67D-268E7637289D}"/>
                  </a:ext>
                </a:extLst>
              </p:cNvPr>
              <p:cNvGrpSpPr/>
              <p:nvPr/>
            </p:nvGrpSpPr>
            <p:grpSpPr>
              <a:xfrm>
                <a:off x="7252215" y="9154015"/>
                <a:ext cx="1911769" cy="789222"/>
                <a:chOff x="8886030" y="2356396"/>
                <a:chExt cx="1911769" cy="789222"/>
              </a:xfrm>
            </p:grpSpPr>
            <p:sp>
              <p:nvSpPr>
                <p:cNvPr id="50" name="Freeform 5">
                  <a:extLst>
                    <a:ext uri="{FF2B5EF4-FFF2-40B4-BE49-F238E27FC236}">
                      <a16:creationId xmlns:a16="http://schemas.microsoft.com/office/drawing/2014/main" id="{C8797DED-D074-A84E-868D-7944F4A33E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64501" y="2356396"/>
                  <a:ext cx="354828" cy="425793"/>
                </a:xfrm>
                <a:custGeom>
                  <a:avLst/>
                  <a:gdLst>
                    <a:gd name="T0" fmla="*/ 279 w 558"/>
                    <a:gd name="T1" fmla="*/ 668 h 668"/>
                    <a:gd name="T2" fmla="*/ 553 w 558"/>
                    <a:gd name="T3" fmla="*/ 362 h 668"/>
                    <a:gd name="T4" fmla="*/ 558 w 558"/>
                    <a:gd name="T5" fmla="*/ 294 h 668"/>
                    <a:gd name="T6" fmla="*/ 279 w 558"/>
                    <a:gd name="T7" fmla="*/ 0 h 668"/>
                    <a:gd name="T8" fmla="*/ 0 w 558"/>
                    <a:gd name="T9" fmla="*/ 294 h 668"/>
                    <a:gd name="T10" fmla="*/ 4 w 558"/>
                    <a:gd name="T11" fmla="*/ 362 h 668"/>
                    <a:gd name="T12" fmla="*/ 279 w 558"/>
                    <a:gd name="T13" fmla="*/ 668 h 6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8" h="668">
                      <a:moveTo>
                        <a:pt x="279" y="668"/>
                      </a:moveTo>
                      <a:cubicBezTo>
                        <a:pt x="437" y="668"/>
                        <a:pt x="519" y="531"/>
                        <a:pt x="553" y="362"/>
                      </a:cubicBezTo>
                      <a:cubicBezTo>
                        <a:pt x="558" y="294"/>
                        <a:pt x="558" y="294"/>
                        <a:pt x="558" y="294"/>
                      </a:cubicBezTo>
                      <a:cubicBezTo>
                        <a:pt x="558" y="125"/>
                        <a:pt x="437" y="0"/>
                        <a:pt x="279" y="0"/>
                      </a:cubicBezTo>
                      <a:cubicBezTo>
                        <a:pt x="179" y="0"/>
                        <a:pt x="0" y="60"/>
                        <a:pt x="0" y="294"/>
                      </a:cubicBezTo>
                      <a:cubicBezTo>
                        <a:pt x="4" y="362"/>
                        <a:pt x="4" y="362"/>
                        <a:pt x="4" y="362"/>
                      </a:cubicBezTo>
                      <a:cubicBezTo>
                        <a:pt x="35" y="525"/>
                        <a:pt x="121" y="668"/>
                        <a:pt x="279" y="668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46304" tIns="73152" rIns="146304" bIns="73152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146304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880" b="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" name="Freeform 6">
                  <a:extLst>
                    <a:ext uri="{FF2B5EF4-FFF2-40B4-BE49-F238E27FC236}">
                      <a16:creationId xmlns:a16="http://schemas.microsoft.com/office/drawing/2014/main" id="{B3C41EC5-1978-B742-9306-F67AD878FC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49453" y="2799393"/>
                  <a:ext cx="784922" cy="346225"/>
                </a:xfrm>
                <a:custGeom>
                  <a:avLst/>
                  <a:gdLst>
                    <a:gd name="T0" fmla="*/ 262 w 365"/>
                    <a:gd name="T1" fmla="*/ 0 h 161"/>
                    <a:gd name="T2" fmla="*/ 183 w 365"/>
                    <a:gd name="T3" fmla="*/ 55 h 161"/>
                    <a:gd name="T4" fmla="*/ 103 w 365"/>
                    <a:gd name="T5" fmla="*/ 0 h 161"/>
                    <a:gd name="T6" fmla="*/ 8 w 365"/>
                    <a:gd name="T7" fmla="*/ 25 h 161"/>
                    <a:gd name="T8" fmla="*/ 0 w 365"/>
                    <a:gd name="T9" fmla="*/ 161 h 161"/>
                    <a:gd name="T10" fmla="*/ 365 w 365"/>
                    <a:gd name="T11" fmla="*/ 161 h 161"/>
                    <a:gd name="T12" fmla="*/ 357 w 365"/>
                    <a:gd name="T13" fmla="*/ 25 h 161"/>
                    <a:gd name="T14" fmla="*/ 262 w 365"/>
                    <a:gd name="T15" fmla="*/ 0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65" h="161">
                      <a:moveTo>
                        <a:pt x="262" y="0"/>
                      </a:moveTo>
                      <a:lnTo>
                        <a:pt x="183" y="55"/>
                      </a:lnTo>
                      <a:lnTo>
                        <a:pt x="103" y="0"/>
                      </a:lnTo>
                      <a:lnTo>
                        <a:pt x="8" y="25"/>
                      </a:lnTo>
                      <a:lnTo>
                        <a:pt x="0" y="161"/>
                      </a:lnTo>
                      <a:lnTo>
                        <a:pt x="365" y="161"/>
                      </a:lnTo>
                      <a:lnTo>
                        <a:pt x="357" y="25"/>
                      </a:lnTo>
                      <a:lnTo>
                        <a:pt x="26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46304" tIns="73152" rIns="146304" bIns="73152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146304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880" b="0" kern="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" name="Freeform 7">
                  <a:extLst>
                    <a:ext uri="{FF2B5EF4-FFF2-40B4-BE49-F238E27FC236}">
                      <a16:creationId xmlns:a16="http://schemas.microsoft.com/office/drawing/2014/main" id="{4E0BC5F8-F6EB-BD48-BFE0-AD6E2A9612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40864" y="2521982"/>
                  <a:ext cx="255906" cy="305367"/>
                </a:xfrm>
                <a:custGeom>
                  <a:avLst/>
                  <a:gdLst>
                    <a:gd name="T0" fmla="*/ 201 w 403"/>
                    <a:gd name="T1" fmla="*/ 481 h 481"/>
                    <a:gd name="T2" fmla="*/ 399 w 403"/>
                    <a:gd name="T3" fmla="*/ 261 h 481"/>
                    <a:gd name="T4" fmla="*/ 403 w 403"/>
                    <a:gd name="T5" fmla="*/ 212 h 481"/>
                    <a:gd name="T6" fmla="*/ 201 w 403"/>
                    <a:gd name="T7" fmla="*/ 0 h 481"/>
                    <a:gd name="T8" fmla="*/ 0 w 403"/>
                    <a:gd name="T9" fmla="*/ 212 h 481"/>
                    <a:gd name="T10" fmla="*/ 4 w 403"/>
                    <a:gd name="T11" fmla="*/ 261 h 481"/>
                    <a:gd name="T12" fmla="*/ 201 w 403"/>
                    <a:gd name="T13" fmla="*/ 481 h 4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3" h="481">
                      <a:moveTo>
                        <a:pt x="201" y="481"/>
                      </a:moveTo>
                      <a:cubicBezTo>
                        <a:pt x="315" y="481"/>
                        <a:pt x="375" y="383"/>
                        <a:pt x="399" y="261"/>
                      </a:cubicBezTo>
                      <a:cubicBezTo>
                        <a:pt x="403" y="212"/>
                        <a:pt x="403" y="212"/>
                        <a:pt x="403" y="212"/>
                      </a:cubicBezTo>
                      <a:cubicBezTo>
                        <a:pt x="403" y="90"/>
                        <a:pt x="315" y="0"/>
                        <a:pt x="201" y="0"/>
                      </a:cubicBezTo>
                      <a:cubicBezTo>
                        <a:pt x="129" y="0"/>
                        <a:pt x="0" y="43"/>
                        <a:pt x="0" y="212"/>
                      </a:cubicBezTo>
                      <a:cubicBezTo>
                        <a:pt x="4" y="261"/>
                        <a:pt x="4" y="261"/>
                        <a:pt x="4" y="261"/>
                      </a:cubicBezTo>
                      <a:cubicBezTo>
                        <a:pt x="26" y="378"/>
                        <a:pt x="88" y="481"/>
                        <a:pt x="201" y="48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46304" tIns="73152" rIns="146304" bIns="73152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146304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880" b="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" name="Freeform 8">
                  <a:extLst>
                    <a:ext uri="{FF2B5EF4-FFF2-40B4-BE49-F238E27FC236}">
                      <a16:creationId xmlns:a16="http://schemas.microsoft.com/office/drawing/2014/main" id="{814561C9-1D1C-D746-8BEA-EF6F971BB9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86030" y="2840251"/>
                  <a:ext cx="552671" cy="249454"/>
                </a:xfrm>
                <a:custGeom>
                  <a:avLst/>
                  <a:gdLst>
                    <a:gd name="T0" fmla="*/ 131 w 257"/>
                    <a:gd name="T1" fmla="*/ 40 h 116"/>
                    <a:gd name="T2" fmla="*/ 74 w 257"/>
                    <a:gd name="T3" fmla="*/ 0 h 116"/>
                    <a:gd name="T4" fmla="*/ 6 w 257"/>
                    <a:gd name="T5" fmla="*/ 18 h 116"/>
                    <a:gd name="T6" fmla="*/ 0 w 257"/>
                    <a:gd name="T7" fmla="*/ 116 h 116"/>
                    <a:gd name="T8" fmla="*/ 252 w 257"/>
                    <a:gd name="T9" fmla="*/ 116 h 116"/>
                    <a:gd name="T10" fmla="*/ 257 w 257"/>
                    <a:gd name="T11" fmla="*/ 18 h 116"/>
                    <a:gd name="T12" fmla="*/ 188 w 257"/>
                    <a:gd name="T13" fmla="*/ 0 h 116"/>
                    <a:gd name="T14" fmla="*/ 131 w 257"/>
                    <a:gd name="T15" fmla="*/ 4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57" h="116">
                      <a:moveTo>
                        <a:pt x="131" y="40"/>
                      </a:moveTo>
                      <a:lnTo>
                        <a:pt x="74" y="0"/>
                      </a:lnTo>
                      <a:lnTo>
                        <a:pt x="6" y="18"/>
                      </a:lnTo>
                      <a:lnTo>
                        <a:pt x="0" y="116"/>
                      </a:lnTo>
                      <a:lnTo>
                        <a:pt x="252" y="116"/>
                      </a:lnTo>
                      <a:lnTo>
                        <a:pt x="257" y="18"/>
                      </a:lnTo>
                      <a:lnTo>
                        <a:pt x="188" y="0"/>
                      </a:lnTo>
                      <a:lnTo>
                        <a:pt x="131" y="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46304" tIns="73152" rIns="146304" bIns="73152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146304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880" b="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" name="Freeform 9">
                  <a:extLst>
                    <a:ext uri="{FF2B5EF4-FFF2-40B4-BE49-F238E27FC236}">
                      <a16:creationId xmlns:a16="http://schemas.microsoft.com/office/drawing/2014/main" id="{E2896CFA-079C-EC42-B4A3-278C75C388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89209" y="2521982"/>
                  <a:ext cx="253756" cy="305367"/>
                </a:xfrm>
                <a:custGeom>
                  <a:avLst/>
                  <a:gdLst>
                    <a:gd name="T0" fmla="*/ 201 w 403"/>
                    <a:gd name="T1" fmla="*/ 481 h 481"/>
                    <a:gd name="T2" fmla="*/ 399 w 403"/>
                    <a:gd name="T3" fmla="*/ 261 h 481"/>
                    <a:gd name="T4" fmla="*/ 403 w 403"/>
                    <a:gd name="T5" fmla="*/ 212 h 481"/>
                    <a:gd name="T6" fmla="*/ 201 w 403"/>
                    <a:gd name="T7" fmla="*/ 0 h 481"/>
                    <a:gd name="T8" fmla="*/ 0 w 403"/>
                    <a:gd name="T9" fmla="*/ 212 h 481"/>
                    <a:gd name="T10" fmla="*/ 4 w 403"/>
                    <a:gd name="T11" fmla="*/ 261 h 481"/>
                    <a:gd name="T12" fmla="*/ 201 w 403"/>
                    <a:gd name="T13" fmla="*/ 481 h 4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3" h="481">
                      <a:moveTo>
                        <a:pt x="201" y="481"/>
                      </a:moveTo>
                      <a:cubicBezTo>
                        <a:pt x="315" y="481"/>
                        <a:pt x="377" y="378"/>
                        <a:pt x="399" y="261"/>
                      </a:cubicBezTo>
                      <a:cubicBezTo>
                        <a:pt x="403" y="212"/>
                        <a:pt x="403" y="212"/>
                        <a:pt x="403" y="212"/>
                      </a:cubicBezTo>
                      <a:cubicBezTo>
                        <a:pt x="403" y="43"/>
                        <a:pt x="273" y="0"/>
                        <a:pt x="201" y="0"/>
                      </a:cubicBezTo>
                      <a:cubicBezTo>
                        <a:pt x="88" y="0"/>
                        <a:pt x="0" y="90"/>
                        <a:pt x="0" y="212"/>
                      </a:cubicBezTo>
                      <a:cubicBezTo>
                        <a:pt x="4" y="261"/>
                        <a:pt x="4" y="261"/>
                        <a:pt x="4" y="261"/>
                      </a:cubicBezTo>
                      <a:cubicBezTo>
                        <a:pt x="28" y="383"/>
                        <a:pt x="88" y="481"/>
                        <a:pt x="201" y="48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46304" tIns="73152" rIns="146304" bIns="73152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146304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880" b="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" name="Freeform 10">
                  <a:extLst>
                    <a:ext uri="{FF2B5EF4-FFF2-40B4-BE49-F238E27FC236}">
                      <a16:creationId xmlns:a16="http://schemas.microsoft.com/office/drawing/2014/main" id="{F8B78331-2250-1243-A6FE-247F32E9C8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45128" y="2840251"/>
                  <a:ext cx="552671" cy="249454"/>
                </a:xfrm>
                <a:custGeom>
                  <a:avLst/>
                  <a:gdLst>
                    <a:gd name="T0" fmla="*/ 252 w 257"/>
                    <a:gd name="T1" fmla="*/ 18 h 116"/>
                    <a:gd name="T2" fmla="*/ 183 w 257"/>
                    <a:gd name="T3" fmla="*/ 0 h 116"/>
                    <a:gd name="T4" fmla="*/ 126 w 257"/>
                    <a:gd name="T5" fmla="*/ 40 h 116"/>
                    <a:gd name="T6" fmla="*/ 69 w 257"/>
                    <a:gd name="T7" fmla="*/ 0 h 116"/>
                    <a:gd name="T8" fmla="*/ 0 w 257"/>
                    <a:gd name="T9" fmla="*/ 18 h 116"/>
                    <a:gd name="T10" fmla="*/ 5 w 257"/>
                    <a:gd name="T11" fmla="*/ 116 h 116"/>
                    <a:gd name="T12" fmla="*/ 257 w 257"/>
                    <a:gd name="T13" fmla="*/ 116 h 116"/>
                    <a:gd name="T14" fmla="*/ 252 w 257"/>
                    <a:gd name="T15" fmla="*/ 18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57" h="116">
                      <a:moveTo>
                        <a:pt x="252" y="18"/>
                      </a:moveTo>
                      <a:lnTo>
                        <a:pt x="183" y="0"/>
                      </a:lnTo>
                      <a:lnTo>
                        <a:pt x="126" y="40"/>
                      </a:lnTo>
                      <a:lnTo>
                        <a:pt x="69" y="0"/>
                      </a:lnTo>
                      <a:lnTo>
                        <a:pt x="0" y="18"/>
                      </a:lnTo>
                      <a:lnTo>
                        <a:pt x="5" y="116"/>
                      </a:lnTo>
                      <a:lnTo>
                        <a:pt x="257" y="116"/>
                      </a:lnTo>
                      <a:lnTo>
                        <a:pt x="252" y="1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46304" tIns="73152" rIns="146304" bIns="73152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146304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880" b="0" kern="0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18337DC-A625-0C44-8619-22A71C601E22}"/>
              </a:ext>
            </a:extLst>
          </p:cNvPr>
          <p:cNvGrpSpPr/>
          <p:nvPr/>
        </p:nvGrpSpPr>
        <p:grpSpPr>
          <a:xfrm>
            <a:off x="4282558" y="3919925"/>
            <a:ext cx="9438463" cy="1586519"/>
            <a:chOff x="1595336" y="8958261"/>
            <a:chExt cx="9438463" cy="1586519"/>
          </a:xfrm>
        </p:grpSpPr>
        <p:sp>
          <p:nvSpPr>
            <p:cNvPr id="59" name="Pentagon 58">
              <a:extLst>
                <a:ext uri="{FF2B5EF4-FFF2-40B4-BE49-F238E27FC236}">
                  <a16:creationId xmlns:a16="http://schemas.microsoft.com/office/drawing/2014/main" id="{33DB3E95-E6E0-3641-AF15-96A4F1215D74}"/>
                </a:ext>
              </a:extLst>
            </p:cNvPr>
            <p:cNvSpPr/>
            <p:nvPr/>
          </p:nvSpPr>
          <p:spPr>
            <a:xfrm>
              <a:off x="1595336" y="9066179"/>
              <a:ext cx="8423993" cy="1322961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7406BF67-A58D-6143-B057-7D0B15A97CE3}"/>
                </a:ext>
              </a:extLst>
            </p:cNvPr>
            <p:cNvGrpSpPr/>
            <p:nvPr/>
          </p:nvGrpSpPr>
          <p:grpSpPr>
            <a:xfrm>
              <a:off x="2375482" y="8958261"/>
              <a:ext cx="8658317" cy="1586519"/>
              <a:chOff x="2375482" y="8802621"/>
              <a:chExt cx="8658317" cy="1586519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C7526A80-1AA6-E142-B1FC-B4CC7264D490}"/>
                  </a:ext>
                </a:extLst>
              </p:cNvPr>
              <p:cNvSpPr/>
              <p:nvPr/>
            </p:nvSpPr>
            <p:spPr>
              <a:xfrm>
                <a:off x="3496955" y="8802621"/>
                <a:ext cx="1586519" cy="1586519"/>
              </a:xfrm>
              <a:prstGeom prst="ellipse">
                <a:avLst/>
              </a:prstGeom>
              <a:solidFill>
                <a:schemeClr val="accent6"/>
              </a:solidFill>
              <a:effectLst>
                <a:outerShdw blurRad="50800" dist="63500" dir="2700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FD5EA08-E06E-7F4A-B14D-A0D9EE48F2D3}"/>
                  </a:ext>
                </a:extLst>
              </p:cNvPr>
              <p:cNvSpPr txBox="1"/>
              <p:nvPr/>
            </p:nvSpPr>
            <p:spPr>
              <a:xfrm>
                <a:off x="3557233" y="9126327"/>
                <a:ext cx="16338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>
                    <a:solidFill>
                      <a:schemeClr val="bg1"/>
                    </a:solidFill>
                  </a:rPr>
                  <a:t>81%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A3CB58DA-72EE-8646-BBDE-1BEB5545284E}"/>
                  </a:ext>
                </a:extLst>
              </p:cNvPr>
              <p:cNvSpPr txBox="1"/>
              <p:nvPr/>
            </p:nvSpPr>
            <p:spPr>
              <a:xfrm>
                <a:off x="5305349" y="9190347"/>
                <a:ext cx="5728450" cy="781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40" dirty="0">
                    <a:solidFill>
                      <a:schemeClr val="bg1"/>
                    </a:solidFill>
                  </a:rPr>
                  <a:t>Stated WORD OF MOUTH</a:t>
                </a:r>
                <a:br>
                  <a:rPr lang="en-US" sz="2240" dirty="0">
                    <a:solidFill>
                      <a:schemeClr val="bg1"/>
                    </a:solidFill>
                  </a:rPr>
                </a:br>
                <a:r>
                  <a:rPr lang="en-US" sz="2240" dirty="0">
                    <a:solidFill>
                      <a:schemeClr val="bg1"/>
                    </a:solidFill>
                  </a:rPr>
                  <a:t>IS IMPORTANT</a:t>
                </a:r>
              </a:p>
            </p:txBody>
          </p:sp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FBCD27E8-5485-144B-93F5-8B3BC3BAA9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biLevel thresh="25000"/>
              </a:blip>
              <a:stretch>
                <a:fillRect/>
              </a:stretch>
            </p:blipFill>
            <p:spPr>
              <a:xfrm>
                <a:off x="2375482" y="9149524"/>
                <a:ext cx="806428" cy="806428"/>
              </a:xfrm>
              <a:prstGeom prst="rect">
                <a:avLst/>
              </a:prstGeom>
            </p:spPr>
          </p:pic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D1FE206-9D03-ED49-9B7C-BCD916193B1C}"/>
              </a:ext>
            </a:extLst>
          </p:cNvPr>
          <p:cNvGrpSpPr/>
          <p:nvPr/>
        </p:nvGrpSpPr>
        <p:grpSpPr>
          <a:xfrm>
            <a:off x="1016075" y="392392"/>
            <a:ext cx="9500012" cy="1586519"/>
            <a:chOff x="1595336" y="8934399"/>
            <a:chExt cx="9500012" cy="1586519"/>
          </a:xfrm>
        </p:grpSpPr>
        <p:sp>
          <p:nvSpPr>
            <p:cNvPr id="66" name="Pentagon 65">
              <a:extLst>
                <a:ext uri="{FF2B5EF4-FFF2-40B4-BE49-F238E27FC236}">
                  <a16:creationId xmlns:a16="http://schemas.microsoft.com/office/drawing/2014/main" id="{0655ECF6-6A05-BA46-97AC-B63515DF4A66}"/>
                </a:ext>
              </a:extLst>
            </p:cNvPr>
            <p:cNvSpPr/>
            <p:nvPr/>
          </p:nvSpPr>
          <p:spPr>
            <a:xfrm>
              <a:off x="1595336" y="9066179"/>
              <a:ext cx="8423993" cy="1322961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EA7EDF6-9FC2-C34A-A02D-0D99CC8531FF}"/>
                </a:ext>
              </a:extLst>
            </p:cNvPr>
            <p:cNvGrpSpPr/>
            <p:nvPr/>
          </p:nvGrpSpPr>
          <p:grpSpPr>
            <a:xfrm>
              <a:off x="2569940" y="8934399"/>
              <a:ext cx="8525408" cy="1586519"/>
              <a:chOff x="3657038" y="233017"/>
              <a:chExt cx="8525408" cy="1586519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5BCD6379-6361-3542-9832-0A98C50B4A06}"/>
                  </a:ext>
                </a:extLst>
              </p:cNvPr>
              <p:cNvSpPr/>
              <p:nvPr/>
            </p:nvSpPr>
            <p:spPr>
              <a:xfrm>
                <a:off x="5055736" y="233017"/>
                <a:ext cx="1586519" cy="1586519"/>
              </a:xfrm>
              <a:prstGeom prst="ellipse">
                <a:avLst/>
              </a:prstGeom>
              <a:solidFill>
                <a:schemeClr val="accent6"/>
              </a:solidFill>
              <a:effectLst>
                <a:outerShdw blurRad="50800" dist="63500" dir="2700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DDD4A793-58D3-3F43-B866-4C83F200C82A}"/>
                  </a:ext>
                </a:extLst>
              </p:cNvPr>
              <p:cNvSpPr txBox="1"/>
              <p:nvPr/>
            </p:nvSpPr>
            <p:spPr>
              <a:xfrm>
                <a:off x="5116014" y="556723"/>
                <a:ext cx="16338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>
                    <a:solidFill>
                      <a:schemeClr val="bg1"/>
                    </a:solidFill>
                  </a:rPr>
                  <a:t>81%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EE2A852-1306-5441-B7DD-BA5C0A2992F7}"/>
                  </a:ext>
                </a:extLst>
              </p:cNvPr>
              <p:cNvSpPr txBox="1"/>
              <p:nvPr/>
            </p:nvSpPr>
            <p:spPr>
              <a:xfrm>
                <a:off x="6817067" y="809016"/>
                <a:ext cx="5365379" cy="437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40" dirty="0">
                    <a:solidFill>
                      <a:schemeClr val="bg1"/>
                    </a:solidFill>
                  </a:rPr>
                  <a:t>start with a WEB SEARCH</a:t>
                </a:r>
              </a:p>
            </p:txBody>
          </p: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BD4DEB0F-B04F-DF43-BB4B-F328D7DE2CF9}"/>
                  </a:ext>
                </a:extLst>
              </p:cNvPr>
              <p:cNvGrpSpPr/>
              <p:nvPr/>
            </p:nvGrpSpPr>
            <p:grpSpPr>
              <a:xfrm>
                <a:off x="3657038" y="631044"/>
                <a:ext cx="1037752" cy="631754"/>
                <a:chOff x="2723977" y="575061"/>
                <a:chExt cx="1037752" cy="631754"/>
              </a:xfrm>
            </p:grpSpPr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2665C886-8CCC-BF46-87FF-0E3E9BC1107D}"/>
                    </a:ext>
                  </a:extLst>
                </p:cNvPr>
                <p:cNvGrpSpPr/>
                <p:nvPr/>
              </p:nvGrpSpPr>
              <p:grpSpPr>
                <a:xfrm rot="18438033">
                  <a:off x="2983558" y="428644"/>
                  <a:ext cx="518590" cy="1037752"/>
                  <a:chOff x="10932459" y="1452281"/>
                  <a:chExt cx="658907" cy="1318540"/>
                </a:xfrm>
                <a:solidFill>
                  <a:schemeClr val="bg1"/>
                </a:solidFill>
              </p:grpSpPr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79F30B52-0568-E94E-A8EF-6B498E37C6EF}"/>
                      </a:ext>
                    </a:extLst>
                  </p:cNvPr>
                  <p:cNvSpPr/>
                  <p:nvPr/>
                </p:nvSpPr>
                <p:spPr>
                  <a:xfrm>
                    <a:off x="10932459" y="1452281"/>
                    <a:ext cx="658907" cy="65890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C16C1C0D-A8A7-E848-B133-407780027AD1}"/>
                      </a:ext>
                    </a:extLst>
                  </p:cNvPr>
                  <p:cNvSpPr/>
                  <p:nvPr/>
                </p:nvSpPr>
                <p:spPr>
                  <a:xfrm>
                    <a:off x="11214847" y="1955715"/>
                    <a:ext cx="94130" cy="34469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D2CBD484-39F2-7845-B767-3930E23A55AC}"/>
                      </a:ext>
                    </a:extLst>
                  </p:cNvPr>
                  <p:cNvSpPr/>
                  <p:nvPr/>
                </p:nvSpPr>
                <p:spPr>
                  <a:xfrm>
                    <a:off x="11147612" y="2265974"/>
                    <a:ext cx="215153" cy="504847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04BCAEA0-6A85-FC47-924F-4A579F7600C3}"/>
                    </a:ext>
                  </a:extLst>
                </p:cNvPr>
                <p:cNvSpPr/>
                <p:nvPr/>
              </p:nvSpPr>
              <p:spPr>
                <a:xfrm>
                  <a:off x="2812018" y="575061"/>
                  <a:ext cx="430308" cy="43030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31ED419-9346-854C-8326-80762513D048}"/>
              </a:ext>
            </a:extLst>
          </p:cNvPr>
          <p:cNvGrpSpPr/>
          <p:nvPr/>
        </p:nvGrpSpPr>
        <p:grpSpPr>
          <a:xfrm>
            <a:off x="5854976" y="5602732"/>
            <a:ext cx="8428688" cy="1586519"/>
            <a:chOff x="1590641" y="8954570"/>
            <a:chExt cx="8428688" cy="1586519"/>
          </a:xfrm>
        </p:grpSpPr>
        <p:sp>
          <p:nvSpPr>
            <p:cNvPr id="78" name="Pentagon 77">
              <a:extLst>
                <a:ext uri="{FF2B5EF4-FFF2-40B4-BE49-F238E27FC236}">
                  <a16:creationId xmlns:a16="http://schemas.microsoft.com/office/drawing/2014/main" id="{7A6FA988-2E5F-8248-92EF-6996D45E6A6D}"/>
                </a:ext>
              </a:extLst>
            </p:cNvPr>
            <p:cNvSpPr/>
            <p:nvPr/>
          </p:nvSpPr>
          <p:spPr>
            <a:xfrm>
              <a:off x="1595336" y="9066179"/>
              <a:ext cx="8423993" cy="1322961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C9491D3A-591D-4C40-A225-1800A0680119}"/>
                </a:ext>
              </a:extLst>
            </p:cNvPr>
            <p:cNvGrpSpPr/>
            <p:nvPr/>
          </p:nvGrpSpPr>
          <p:grpSpPr>
            <a:xfrm>
              <a:off x="1590641" y="8954570"/>
              <a:ext cx="6663379" cy="1586519"/>
              <a:chOff x="4317557" y="5576947"/>
              <a:chExt cx="6663379" cy="1586519"/>
            </a:xfrm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F890B555-CB08-D743-96EC-7E3BCA6AB9C4}"/>
                  </a:ext>
                </a:extLst>
              </p:cNvPr>
              <p:cNvSpPr/>
              <p:nvPr/>
            </p:nvSpPr>
            <p:spPr>
              <a:xfrm>
                <a:off x="9286839" y="5576947"/>
                <a:ext cx="1586519" cy="1586519"/>
              </a:xfrm>
              <a:prstGeom prst="ellipse">
                <a:avLst/>
              </a:prstGeom>
              <a:solidFill>
                <a:schemeClr val="accent6"/>
              </a:solidFill>
              <a:effectLst>
                <a:outerShdw blurRad="50800" dist="63500" dir="2700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D7354C05-C0D0-7444-8DAC-3BE6A0E80B2B}"/>
                  </a:ext>
                </a:extLst>
              </p:cNvPr>
              <p:cNvSpPr txBox="1"/>
              <p:nvPr/>
            </p:nvSpPr>
            <p:spPr>
              <a:xfrm>
                <a:off x="9347117" y="5900653"/>
                <a:ext cx="16338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>
                    <a:solidFill>
                      <a:schemeClr val="bg1"/>
                    </a:solidFill>
                  </a:rPr>
                  <a:t>48%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79DAE5B-7BCD-1643-8DA7-2D78A5472042}"/>
                  </a:ext>
                </a:extLst>
              </p:cNvPr>
              <p:cNvSpPr txBox="1"/>
              <p:nvPr/>
            </p:nvSpPr>
            <p:spPr>
              <a:xfrm>
                <a:off x="4317557" y="6152946"/>
                <a:ext cx="5365379" cy="437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40" dirty="0">
                    <a:solidFill>
                      <a:schemeClr val="bg1"/>
                    </a:solidFill>
                  </a:rPr>
                  <a:t>Follow INDUSTRY CONVERSATION</a:t>
                </a:r>
              </a:p>
            </p:txBody>
          </p:sp>
        </p:grp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610D77A6-3957-8644-9AB0-29D289CA1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4763" y="9295547"/>
              <a:ext cx="1195863" cy="865805"/>
            </a:xfrm>
            <a:prstGeom prst="rect">
              <a:avLst/>
            </a:prstGeom>
          </p:spPr>
        </p:pic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0F62B73A-6422-5545-98EB-6ECD46C4D2C9}"/>
              </a:ext>
            </a:extLst>
          </p:cNvPr>
          <p:cNvSpPr/>
          <p:nvPr/>
        </p:nvSpPr>
        <p:spPr>
          <a:xfrm>
            <a:off x="2731082" y="7585898"/>
            <a:ext cx="13287370" cy="40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tabLst>
                <a:tab pos="489833" algn="l"/>
              </a:tabLst>
              <a:defRPr/>
            </a:pPr>
            <a:r>
              <a:rPr lang="en-US" sz="2400" b="0" dirty="0">
                <a:ln w="22225">
                  <a:noFill/>
                </a:ln>
                <a:solidFill>
                  <a:schemeClr val="bg1"/>
                </a:solidFill>
                <a:latin typeface="Century Gothic" pitchFamily="34" charset="0"/>
                <a:cs typeface="Century Gothic" pitchFamily="34" charset="0"/>
              </a:rPr>
              <a:t>Design influences for future projects and live presentations – INDUSTRIALS</a:t>
            </a:r>
          </a:p>
        </p:txBody>
      </p:sp>
    </p:spTree>
    <p:extLst>
      <p:ext uri="{BB962C8B-B14F-4D97-AF65-F5344CB8AC3E}">
        <p14:creationId xmlns:p14="http://schemas.microsoft.com/office/powerpoint/2010/main" val="351185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12725"/>
            <a:ext cx="13166725" cy="1371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EAI and the Channel</a:t>
            </a:r>
          </a:p>
        </p:txBody>
      </p:sp>
      <p:graphicFrame>
        <p:nvGraphicFramePr>
          <p:cNvPr id="95" name="Diagram 94">
            <a:extLst>
              <a:ext uri="{FF2B5EF4-FFF2-40B4-BE49-F238E27FC236}">
                <a16:creationId xmlns:a16="http://schemas.microsoft.com/office/drawing/2014/main" id="{4F650375-B2B5-1C4F-9148-FD36F2302F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0948736"/>
              </p:ext>
            </p:extLst>
          </p:nvPr>
        </p:nvGraphicFramePr>
        <p:xfrm>
          <a:off x="265437" y="2255023"/>
          <a:ext cx="8766595" cy="4049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6" name="Rectangle 95">
            <a:extLst>
              <a:ext uri="{FF2B5EF4-FFF2-40B4-BE49-F238E27FC236}">
                <a16:creationId xmlns:a16="http://schemas.microsoft.com/office/drawing/2014/main" id="{7CD53032-7166-304F-AEDB-4468C5711C54}"/>
              </a:ext>
            </a:extLst>
          </p:cNvPr>
          <p:cNvSpPr/>
          <p:nvPr/>
        </p:nvSpPr>
        <p:spPr>
          <a:xfrm>
            <a:off x="2056090" y="5628264"/>
            <a:ext cx="5258386" cy="356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defTabSz="1463040" fontAlgn="auto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6F9E"/>
                </a:solidFill>
                <a:latin typeface="Arial" panose="020B0604020202020204" pitchFamily="34" charset="0"/>
                <a:cs typeface="Arial" pitchFamily="34" charset="0"/>
              </a:rPr>
              <a:t>REAL TIME PARTNER EXAMPLES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BC74933C-411D-A14B-9AD9-FEF4B9181875}"/>
              </a:ext>
            </a:extLst>
          </p:cNvPr>
          <p:cNvGrpSpPr/>
          <p:nvPr/>
        </p:nvGrpSpPr>
        <p:grpSpPr>
          <a:xfrm>
            <a:off x="9442580" y="1784391"/>
            <a:ext cx="5050961" cy="5123770"/>
            <a:chOff x="4557033" y="301507"/>
            <a:chExt cx="4434567" cy="4521732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99CD9F0D-A20E-A34F-A6B8-A76C503F8BA2}"/>
                </a:ext>
              </a:extLst>
            </p:cNvPr>
            <p:cNvGrpSpPr/>
            <p:nvPr/>
          </p:nvGrpSpPr>
          <p:grpSpPr>
            <a:xfrm>
              <a:off x="4557033" y="301507"/>
              <a:ext cx="4434567" cy="4521732"/>
              <a:chOff x="4557033" y="301047"/>
              <a:chExt cx="4282167" cy="4389612"/>
            </a:xfrm>
          </p:grpSpPr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4E9F2B83-5666-274F-BA9F-2D37EA0C365B}"/>
                  </a:ext>
                </a:extLst>
              </p:cNvPr>
              <p:cNvSpPr/>
              <p:nvPr/>
            </p:nvSpPr>
            <p:spPr>
              <a:xfrm>
                <a:off x="4603582" y="307803"/>
                <a:ext cx="4164833" cy="4021481"/>
              </a:xfrm>
              <a:prstGeom prst="ellipse">
                <a:avLst/>
              </a:prstGeom>
              <a:noFill/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52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880" b="0" kern="0" cap="all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85D2AA00-4856-E442-A249-2A50AAEF724C}"/>
                  </a:ext>
                </a:extLst>
              </p:cNvPr>
              <p:cNvSpPr/>
              <p:nvPr/>
            </p:nvSpPr>
            <p:spPr>
              <a:xfrm>
                <a:off x="4557033" y="307803"/>
                <a:ext cx="4178996" cy="4100937"/>
              </a:xfrm>
              <a:prstGeom prst="arc">
                <a:avLst>
                  <a:gd name="adj1" fmla="val 17741743"/>
                  <a:gd name="adj2" fmla="val 3622288"/>
                </a:avLst>
              </a:prstGeom>
              <a:noFill/>
              <a:ln w="247650" cap="rnd">
                <a:solidFill>
                  <a:srgbClr val="6C737B"/>
                </a:solidFill>
                <a:miter lim="800000"/>
                <a:headEnd type="none" w="med" len="med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73152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880" b="0" kern="0" cap="all">
                  <a:ln>
                    <a:solidFill>
                      <a:srgbClr val="333E47"/>
                    </a:solidFill>
                  </a:ln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Arc 125">
                <a:extLst>
                  <a:ext uri="{FF2B5EF4-FFF2-40B4-BE49-F238E27FC236}">
                    <a16:creationId xmlns:a16="http://schemas.microsoft.com/office/drawing/2014/main" id="{A21A4F14-633E-8644-9B5F-1C39D2E54A9C}"/>
                  </a:ext>
                </a:extLst>
              </p:cNvPr>
              <p:cNvSpPr/>
              <p:nvPr/>
            </p:nvSpPr>
            <p:spPr>
              <a:xfrm>
                <a:off x="4603580" y="320549"/>
                <a:ext cx="4235620" cy="3963649"/>
              </a:xfrm>
              <a:prstGeom prst="arc">
                <a:avLst>
                  <a:gd name="adj1" fmla="val 10418312"/>
                  <a:gd name="adj2" fmla="val 17446898"/>
                </a:avLst>
              </a:prstGeom>
              <a:noFill/>
              <a:ln w="247650" cap="rnd">
                <a:solidFill>
                  <a:srgbClr val="8E98A1"/>
                </a:solidFill>
                <a:bevel/>
                <a:headEnd type="none" w="med" len="med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73152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880" b="0" kern="0" cap="all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50EEDEE7-E4D2-8A48-9E8D-6B9A9411AE64}"/>
                  </a:ext>
                </a:extLst>
              </p:cNvPr>
              <p:cNvSpPr txBox="1"/>
              <p:nvPr/>
            </p:nvSpPr>
            <p:spPr>
              <a:xfrm rot="21376714">
                <a:off x="8144396" y="1290176"/>
                <a:ext cx="528733" cy="1914660"/>
              </a:xfrm>
              <a:prstGeom prst="rect">
                <a:avLst/>
              </a:prstGeom>
            </p:spPr>
            <p:txBody>
              <a:bodyPr spcFirstLastPara="1" vert="horz" wrap="none" lIns="146304" tIns="73152" rIns="146304" bIns="73152" numCol="1" rtlCol="0" anchor="t" anchorCtr="0">
                <a:prstTxWarp prst="textCircle">
                  <a:avLst/>
                </a:prstTxWarp>
                <a:noAutofit/>
              </a:bodyPr>
              <a:lstStyle/>
              <a:p>
                <a:pPr algn="ctr" defTabSz="73152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kern="0" cap="all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ANALYZE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B2D5239-D751-6D43-AD75-324CDA642E2C}"/>
                  </a:ext>
                </a:extLst>
              </p:cNvPr>
              <p:cNvSpPr txBox="1"/>
              <p:nvPr/>
            </p:nvSpPr>
            <p:spPr>
              <a:xfrm rot="13304733">
                <a:off x="5063196" y="301047"/>
                <a:ext cx="528733" cy="1914659"/>
              </a:xfrm>
              <a:prstGeom prst="rect">
                <a:avLst/>
              </a:prstGeom>
            </p:spPr>
            <p:txBody>
              <a:bodyPr spcFirstLastPara="1" vert="horz" wrap="none" lIns="146304" tIns="73152" rIns="146304" bIns="73152" numCol="1" rtlCol="0" anchor="t" anchorCtr="0">
                <a:prstTxWarp prst="textCircle">
                  <a:avLst/>
                </a:prstTxWarp>
                <a:noAutofit/>
              </a:bodyPr>
              <a:lstStyle/>
              <a:p>
                <a:pPr algn="ctr" defTabSz="73152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kern="0" cap="all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SENSE</a:t>
                </a:r>
              </a:p>
            </p:txBody>
          </p: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597B1BD6-D58D-0141-AF9A-42DADA161B36}"/>
                  </a:ext>
                </a:extLst>
              </p:cNvPr>
              <p:cNvGrpSpPr/>
              <p:nvPr/>
            </p:nvGrpSpPr>
            <p:grpSpPr>
              <a:xfrm>
                <a:off x="4619406" y="396771"/>
                <a:ext cx="4155393" cy="4293888"/>
                <a:chOff x="3117851" y="1558216"/>
                <a:chExt cx="5076565" cy="5329048"/>
              </a:xfrm>
            </p:grpSpPr>
            <p:sp>
              <p:nvSpPr>
                <p:cNvPr id="130" name="Arc 129">
                  <a:extLst>
                    <a:ext uri="{FF2B5EF4-FFF2-40B4-BE49-F238E27FC236}">
                      <a16:creationId xmlns:a16="http://schemas.microsoft.com/office/drawing/2014/main" id="{C7457CC4-4070-454F-9D6A-7AD1B2B1DE29}"/>
                    </a:ext>
                  </a:extLst>
                </p:cNvPr>
                <p:cNvSpPr/>
                <p:nvPr/>
              </p:nvSpPr>
              <p:spPr>
                <a:xfrm>
                  <a:off x="3117851" y="1558216"/>
                  <a:ext cx="5076565" cy="4919193"/>
                </a:xfrm>
                <a:prstGeom prst="arc">
                  <a:avLst>
                    <a:gd name="adj1" fmla="val 3901944"/>
                    <a:gd name="adj2" fmla="val 10181952"/>
                  </a:avLst>
                </a:prstGeom>
                <a:ln w="247650" cap="rnd">
                  <a:solidFill>
                    <a:srgbClr val="3D4956"/>
                  </a:solidFill>
                  <a:miter lim="800000"/>
                  <a:headEnd type="none" w="med" len="med"/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73152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880" b="0" kern="0" cap="all">
                    <a:ln>
                      <a:solidFill>
                        <a:srgbClr val="333E47"/>
                      </a:solidFill>
                    </a:ln>
                    <a:solidFill>
                      <a:srgbClr val="333E47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23C07530-9A1A-584E-B950-9125506B2FBA}"/>
                    </a:ext>
                  </a:extLst>
                </p:cNvPr>
                <p:cNvSpPr txBox="1"/>
                <p:nvPr/>
              </p:nvSpPr>
              <p:spPr>
                <a:xfrm rot="17917563">
                  <a:off x="4150751" y="5468759"/>
                  <a:ext cx="606365" cy="2230646"/>
                </a:xfrm>
                <a:prstGeom prst="rect">
                  <a:avLst/>
                </a:prstGeom>
              </p:spPr>
              <p:txBody>
                <a:bodyPr spcFirstLastPara="1" vert="horz" wrap="none" lIns="146304" tIns="73152" rIns="146304" bIns="73152" numCol="1" rtlCol="0" anchor="t" anchorCtr="0">
                  <a:prstTxWarp prst="textCircle">
                    <a:avLst/>
                  </a:prstTxWarp>
                  <a:noAutofit/>
                </a:bodyPr>
                <a:lstStyle/>
                <a:p>
                  <a:pPr algn="ctr" defTabSz="73152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000" kern="0" cap="all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ACT</a:t>
                  </a:r>
                </a:p>
              </p:txBody>
            </p:sp>
          </p:grpSp>
        </p:grp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18FD7A1E-B9CF-D449-AE1D-CFDA40D420BF}"/>
                </a:ext>
              </a:extLst>
            </p:cNvPr>
            <p:cNvSpPr/>
            <p:nvPr/>
          </p:nvSpPr>
          <p:spPr>
            <a:xfrm>
              <a:off x="5754192" y="2128232"/>
              <a:ext cx="2062086" cy="614700"/>
            </a:xfrm>
            <a:prstGeom prst="rect">
              <a:avLst/>
            </a:prstGeom>
          </p:spPr>
          <p:txBody>
            <a:bodyPr wrap="square" anchor="ctr" anchorCtr="0">
              <a:spAutoFit/>
            </a:bodyPr>
            <a:lstStyle/>
            <a:p>
              <a:pPr marL="20320" algn="ctr" defTabSz="73152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kern="0" cap="all" spc="-8" dirty="0">
                  <a:solidFill>
                    <a:srgbClr val="0077A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Software </a:t>
              </a:r>
              <a:br>
                <a:rPr lang="en-US" sz="2000" kern="0" cap="all" spc="-8" dirty="0">
                  <a:solidFill>
                    <a:srgbClr val="0077A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</a:br>
              <a:r>
                <a:rPr lang="en-US" sz="2000" kern="0" cap="all" spc="-8" dirty="0">
                  <a:solidFill>
                    <a:srgbClr val="0077A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&amp; Services</a:t>
              </a:r>
              <a:endParaRPr lang="en-US" sz="2000" kern="0" cap="all" dirty="0">
                <a:solidFill>
                  <a:srgbClr val="0077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8E13B4ED-9001-E049-82CB-BCEC209362CD}"/>
                </a:ext>
              </a:extLst>
            </p:cNvPr>
            <p:cNvGrpSpPr/>
            <p:nvPr/>
          </p:nvGrpSpPr>
          <p:grpSpPr>
            <a:xfrm>
              <a:off x="7482879" y="3057638"/>
              <a:ext cx="605907" cy="728167"/>
              <a:chOff x="5516688" y="4772013"/>
              <a:chExt cx="600531" cy="834995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D495589D-3139-FE4F-903E-DF8502652F71}"/>
                  </a:ext>
                </a:extLst>
              </p:cNvPr>
              <p:cNvSpPr txBox="1"/>
              <p:nvPr/>
            </p:nvSpPr>
            <p:spPr>
              <a:xfrm>
                <a:off x="5526246" y="4772013"/>
                <a:ext cx="543807" cy="18624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73152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50" kern="0" cap="all" dirty="0">
                    <a:solidFill>
                      <a:srgbClr val="0077A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RFID</a:t>
                </a:r>
              </a:p>
            </p:txBody>
          </p:sp>
          <p:pic>
            <p:nvPicPr>
              <p:cNvPr id="123" name="Picture 122" descr="RFID.png">
                <a:extLst>
                  <a:ext uri="{FF2B5EF4-FFF2-40B4-BE49-F238E27FC236}">
                    <a16:creationId xmlns:a16="http://schemas.microsoft.com/office/drawing/2014/main" id="{BA3E9F72-2C42-4C4E-9CA7-783B6B6550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6688" y="5006478"/>
                <a:ext cx="600531" cy="600530"/>
              </a:xfrm>
              <a:prstGeom prst="rect">
                <a:avLst/>
              </a:prstGeom>
            </p:spPr>
          </p:pic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057DD74C-7FD0-1A49-89D7-5472CEEFEF3E}"/>
                </a:ext>
              </a:extLst>
            </p:cNvPr>
            <p:cNvGrpSpPr/>
            <p:nvPr/>
          </p:nvGrpSpPr>
          <p:grpSpPr>
            <a:xfrm>
              <a:off x="7157248" y="1029943"/>
              <a:ext cx="1072868" cy="1089410"/>
              <a:chOff x="5060492" y="2547594"/>
              <a:chExt cx="1176410" cy="1259119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B9DBC2B0-64C4-AA4F-9A1E-ACBD10A50FAE}"/>
                  </a:ext>
                </a:extLst>
              </p:cNvPr>
              <p:cNvSpPr txBox="1"/>
              <p:nvPr/>
            </p:nvSpPr>
            <p:spPr>
              <a:xfrm>
                <a:off x="5060492" y="2547594"/>
                <a:ext cx="1176410" cy="5631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73152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50" kern="0" cap="all" dirty="0">
                    <a:solidFill>
                      <a:srgbClr val="0077A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Cloud-based </a:t>
                </a:r>
                <a:br>
                  <a:rPr lang="en-US" sz="1050" kern="0" cap="all" dirty="0">
                    <a:solidFill>
                      <a:srgbClr val="0077A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</a:br>
                <a:r>
                  <a:rPr lang="en-US" sz="1050" kern="0" cap="all" dirty="0">
                    <a:solidFill>
                      <a:srgbClr val="0077A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Device</a:t>
                </a:r>
              </a:p>
              <a:p>
                <a:pPr algn="ctr" defTabSz="73152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50" kern="0" cap="all" dirty="0">
                    <a:solidFill>
                      <a:srgbClr val="0077A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Management </a:t>
                </a:r>
              </a:p>
            </p:txBody>
          </p:sp>
          <p:pic>
            <p:nvPicPr>
              <p:cNvPr id="121" name="Picture 120" descr="Cloud-Based-Device-Management.png">
                <a:extLst>
                  <a:ext uri="{FF2B5EF4-FFF2-40B4-BE49-F238E27FC236}">
                    <a16:creationId xmlns:a16="http://schemas.microsoft.com/office/drawing/2014/main" id="{C04689D9-D137-2F43-80EE-8883240001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448" y="2888215"/>
                <a:ext cx="918497" cy="918498"/>
              </a:xfrm>
              <a:prstGeom prst="rect">
                <a:avLst/>
              </a:prstGeom>
            </p:spPr>
          </p:pic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4E91E63-74A1-964E-9B50-8E2FCFD48088}"/>
                </a:ext>
              </a:extLst>
            </p:cNvPr>
            <p:cNvGrpSpPr/>
            <p:nvPr/>
          </p:nvGrpSpPr>
          <p:grpSpPr>
            <a:xfrm>
              <a:off x="6382249" y="3063050"/>
              <a:ext cx="806928" cy="846764"/>
              <a:chOff x="4115361" y="4977135"/>
              <a:chExt cx="767957" cy="960704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1E1ED2C0-17DF-174E-8742-8A4C6B9FCB2F}"/>
                  </a:ext>
                </a:extLst>
              </p:cNvPr>
              <p:cNvSpPr txBox="1"/>
              <p:nvPr/>
            </p:nvSpPr>
            <p:spPr>
              <a:xfrm>
                <a:off x="4115361" y="4977135"/>
                <a:ext cx="744268" cy="38413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73152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50" kern="0" cap="all" dirty="0">
                    <a:solidFill>
                      <a:srgbClr val="0077A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Card</a:t>
                </a:r>
                <a:r>
                  <a:rPr lang="en-US" sz="1600" kern="0" cap="all" dirty="0">
                    <a:solidFill>
                      <a:srgbClr val="0077A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Printing</a:t>
                </a:r>
              </a:p>
            </p:txBody>
          </p:sp>
          <p:pic>
            <p:nvPicPr>
              <p:cNvPr id="119" name="Picture 118" descr="Card_Printing.png">
                <a:extLst>
                  <a:ext uri="{FF2B5EF4-FFF2-40B4-BE49-F238E27FC236}">
                    <a16:creationId xmlns:a16="http://schemas.microsoft.com/office/drawing/2014/main" id="{7035770B-EBB4-5040-990A-498945256F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27335" y="5486400"/>
                <a:ext cx="755983" cy="451439"/>
              </a:xfrm>
              <a:prstGeom prst="rect">
                <a:avLst/>
              </a:prstGeom>
            </p:spPr>
          </p:pic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F7385D64-F378-CC44-ABCF-1524CE000051}"/>
                </a:ext>
              </a:extLst>
            </p:cNvPr>
            <p:cNvGrpSpPr/>
            <p:nvPr/>
          </p:nvGrpSpPr>
          <p:grpSpPr>
            <a:xfrm>
              <a:off x="7874183" y="2103523"/>
              <a:ext cx="762706" cy="856901"/>
              <a:chOff x="5785685" y="3679781"/>
              <a:chExt cx="866001" cy="883303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823BFD5A-CFF6-0640-A69B-3A65BEF493A5}"/>
                  </a:ext>
                </a:extLst>
              </p:cNvPr>
              <p:cNvSpPr txBox="1"/>
              <p:nvPr/>
            </p:nvSpPr>
            <p:spPr>
              <a:xfrm>
                <a:off x="5785685" y="3679781"/>
                <a:ext cx="866001" cy="32729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73152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50" kern="0" cap="all" dirty="0">
                    <a:solidFill>
                      <a:srgbClr val="0077A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Wireless</a:t>
                </a:r>
                <a:br>
                  <a:rPr lang="en-US" sz="1050" kern="0" cap="all" dirty="0">
                    <a:solidFill>
                      <a:srgbClr val="0077A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</a:br>
                <a:r>
                  <a:rPr lang="en-US" sz="1050" kern="0" cap="all" dirty="0">
                    <a:solidFill>
                      <a:srgbClr val="0077A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LAN</a:t>
                </a:r>
              </a:p>
            </p:txBody>
          </p:sp>
          <p:pic>
            <p:nvPicPr>
              <p:cNvPr id="117" name="Picture 116" descr="Wireless_LAN.png">
                <a:extLst>
                  <a:ext uri="{FF2B5EF4-FFF2-40B4-BE49-F238E27FC236}">
                    <a16:creationId xmlns:a16="http://schemas.microsoft.com/office/drawing/2014/main" id="{A35649EB-77D5-D24E-BB23-4859C8C37D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76522" y="4022073"/>
                <a:ext cx="684326" cy="541011"/>
              </a:xfrm>
              <a:prstGeom prst="rect">
                <a:avLst/>
              </a:prstGeom>
            </p:spPr>
          </p:pic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5C6E2F1C-32C9-E24A-AE59-B62A5AF15683}"/>
                </a:ext>
              </a:extLst>
            </p:cNvPr>
            <p:cNvGrpSpPr/>
            <p:nvPr/>
          </p:nvGrpSpPr>
          <p:grpSpPr>
            <a:xfrm>
              <a:off x="5247001" y="895351"/>
              <a:ext cx="1083208" cy="951389"/>
              <a:chOff x="2727875" y="2480101"/>
              <a:chExt cx="1008251" cy="1056885"/>
            </a:xfrm>
          </p:grpSpPr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C16D5003-4ACD-C040-8262-517C12C37B0C}"/>
                  </a:ext>
                </a:extLst>
              </p:cNvPr>
              <p:cNvSpPr txBox="1"/>
              <p:nvPr/>
            </p:nvSpPr>
            <p:spPr>
              <a:xfrm>
                <a:off x="2727875" y="2480101"/>
                <a:ext cx="1008251" cy="36085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73152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50" kern="0" cap="all" dirty="0">
                    <a:solidFill>
                      <a:srgbClr val="0077A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Mobile Computing</a:t>
                </a:r>
              </a:p>
            </p:txBody>
          </p:sp>
          <p:pic>
            <p:nvPicPr>
              <p:cNvPr id="115" name="Picture 114" descr="Mobile_computing.png">
                <a:extLst>
                  <a:ext uri="{FF2B5EF4-FFF2-40B4-BE49-F238E27FC236}">
                    <a16:creationId xmlns:a16="http://schemas.microsoft.com/office/drawing/2014/main" id="{59072170-ADC1-B94C-AEDE-FECEC46302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92796" y="2894812"/>
                <a:ext cx="878413" cy="642174"/>
              </a:xfrm>
              <a:prstGeom prst="rect">
                <a:avLst/>
              </a:prstGeom>
            </p:spPr>
          </p:pic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634F1D54-FDE3-994F-AE6D-8260C0105E22}"/>
                </a:ext>
              </a:extLst>
            </p:cNvPr>
            <p:cNvGrpSpPr/>
            <p:nvPr/>
          </p:nvGrpSpPr>
          <p:grpSpPr>
            <a:xfrm>
              <a:off x="6303727" y="592597"/>
              <a:ext cx="971129" cy="1001599"/>
              <a:chOff x="3858678" y="1922589"/>
              <a:chExt cx="1186409" cy="1243062"/>
            </a:xfrm>
          </p:grpSpPr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271D5881-97CB-4545-ADC4-23A4ABA911B0}"/>
                  </a:ext>
                </a:extLst>
              </p:cNvPr>
              <p:cNvSpPr txBox="1"/>
              <p:nvPr/>
            </p:nvSpPr>
            <p:spPr>
              <a:xfrm>
                <a:off x="3858678" y="1922589"/>
                <a:ext cx="1186409" cy="60471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73152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50" kern="0" cap="all" dirty="0">
                    <a:solidFill>
                      <a:srgbClr val="0077A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Location and Motion Sensing</a:t>
                </a:r>
              </a:p>
            </p:txBody>
          </p:sp>
          <p:pic>
            <p:nvPicPr>
              <p:cNvPr id="113" name="Picture 112" descr="Location_Motion-Sensing.png">
                <a:extLst>
                  <a:ext uri="{FF2B5EF4-FFF2-40B4-BE49-F238E27FC236}">
                    <a16:creationId xmlns:a16="http://schemas.microsoft.com/office/drawing/2014/main" id="{34A057B8-9CED-C147-AFF3-3EBD85130C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6289" y="2564162"/>
                <a:ext cx="598129" cy="601489"/>
              </a:xfrm>
              <a:prstGeom prst="rect">
                <a:avLst/>
              </a:prstGeom>
            </p:spPr>
          </p:pic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4B326BEF-429C-C541-A132-C65E9447C189}"/>
                </a:ext>
              </a:extLst>
            </p:cNvPr>
            <p:cNvGrpSpPr/>
            <p:nvPr/>
          </p:nvGrpSpPr>
          <p:grpSpPr>
            <a:xfrm>
              <a:off x="4877051" y="1987919"/>
              <a:ext cx="662506" cy="854914"/>
              <a:chOff x="2493845" y="3617192"/>
              <a:chExt cx="809371" cy="1061014"/>
            </a:xfrm>
          </p:grpSpPr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732829A8-A686-DB45-8EE2-0C944F05115F}"/>
                  </a:ext>
                </a:extLst>
              </p:cNvPr>
              <p:cNvSpPr txBox="1"/>
              <p:nvPr/>
            </p:nvSpPr>
            <p:spPr>
              <a:xfrm>
                <a:off x="2493845" y="3617192"/>
                <a:ext cx="809371" cy="43142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73152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50" kern="0" cap="all" dirty="0">
                    <a:solidFill>
                      <a:srgbClr val="0077A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Data</a:t>
                </a:r>
                <a:br>
                  <a:rPr lang="en-US" sz="1050" kern="0" cap="all" dirty="0">
                    <a:solidFill>
                      <a:srgbClr val="0077A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</a:br>
                <a:r>
                  <a:rPr lang="en-US" sz="1050" kern="0" cap="all" dirty="0">
                    <a:solidFill>
                      <a:srgbClr val="0077A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Capture</a:t>
                </a:r>
              </a:p>
            </p:txBody>
          </p:sp>
          <p:pic>
            <p:nvPicPr>
              <p:cNvPr id="111" name="Picture 110" descr="Data_Capture.png">
                <a:extLst>
                  <a:ext uri="{FF2B5EF4-FFF2-40B4-BE49-F238E27FC236}">
                    <a16:creationId xmlns:a16="http://schemas.microsoft.com/office/drawing/2014/main" id="{72EF94B8-161C-CB46-BC58-FF40839A3F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0788" y="4110393"/>
                <a:ext cx="575485" cy="567813"/>
              </a:xfrm>
              <a:prstGeom prst="rect">
                <a:avLst/>
              </a:prstGeom>
            </p:spPr>
          </p:pic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5A81C744-A507-6B45-84C7-C233D5E24388}"/>
                </a:ext>
              </a:extLst>
            </p:cNvPr>
            <p:cNvGrpSpPr/>
            <p:nvPr/>
          </p:nvGrpSpPr>
          <p:grpSpPr>
            <a:xfrm>
              <a:off x="5259764" y="3055763"/>
              <a:ext cx="745070" cy="729969"/>
              <a:chOff x="3000094" y="4564634"/>
              <a:chExt cx="910238" cy="905948"/>
            </a:xfrm>
          </p:grpSpPr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B8FC377D-36F7-6A42-AB4D-9FE70C3BF5BA}"/>
                  </a:ext>
                </a:extLst>
              </p:cNvPr>
              <p:cNvSpPr txBox="1"/>
              <p:nvPr/>
            </p:nvSpPr>
            <p:spPr>
              <a:xfrm>
                <a:off x="3000094" y="4564634"/>
                <a:ext cx="910238" cy="40813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73152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50" kern="0" cap="all" dirty="0">
                    <a:solidFill>
                      <a:srgbClr val="0077A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Barcode Printing</a:t>
                </a:r>
              </a:p>
            </p:txBody>
          </p:sp>
          <p:pic>
            <p:nvPicPr>
              <p:cNvPr id="109" name="Picture 108" descr="Barcode_Printing.png">
                <a:extLst>
                  <a:ext uri="{FF2B5EF4-FFF2-40B4-BE49-F238E27FC236}">
                    <a16:creationId xmlns:a16="http://schemas.microsoft.com/office/drawing/2014/main" id="{3BA10B18-44D8-5645-8CE9-E21EC7E9DA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8719" y="5022726"/>
                <a:ext cx="712989" cy="447856"/>
              </a:xfrm>
              <a:prstGeom prst="rect">
                <a:avLst/>
              </a:prstGeom>
            </p:spPr>
          </p:pic>
        </p:grp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FCA10735-AAA2-C045-B94A-CD4B9F7F3AA6}"/>
              </a:ext>
            </a:extLst>
          </p:cNvPr>
          <p:cNvSpPr/>
          <p:nvPr/>
        </p:nvSpPr>
        <p:spPr>
          <a:xfrm>
            <a:off x="2731082" y="7585898"/>
            <a:ext cx="13287370" cy="40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tabLst>
                <a:tab pos="489833" algn="l"/>
              </a:tabLst>
              <a:defRPr/>
            </a:pPr>
            <a:r>
              <a:rPr lang="en-US" sz="2400" b="0" dirty="0">
                <a:ln w="22225">
                  <a:noFill/>
                </a:ln>
                <a:solidFill>
                  <a:schemeClr val="bg1"/>
                </a:solidFill>
                <a:latin typeface="Century Gothic" pitchFamily="34" charset="0"/>
                <a:cs typeface="Century Gothic" pitchFamily="34" charset="0"/>
              </a:rPr>
              <a:t>Design influences for future projects and live presentations – INDUSTRIALS</a:t>
            </a:r>
          </a:p>
        </p:txBody>
      </p:sp>
    </p:spTree>
    <p:extLst>
      <p:ext uri="{BB962C8B-B14F-4D97-AF65-F5344CB8AC3E}">
        <p14:creationId xmlns:p14="http://schemas.microsoft.com/office/powerpoint/2010/main" val="307284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graphicEl>
                                              <a:dgm id="{A018C54A-AD0C-8B47-9280-156B950EB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>
                                            <p:graphicEl>
                                              <a:dgm id="{A018C54A-AD0C-8B47-9280-156B950EBD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graphicEl>
                                              <a:dgm id="{A6126241-21E6-444B-8C6A-463E5FA63F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5">
                                            <p:graphicEl>
                                              <a:dgm id="{A6126241-21E6-444B-8C6A-463E5FA63F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graphicEl>
                                              <a:dgm id="{B9BDCAB4-FC90-7245-9662-5BC5C0935E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5">
                                            <p:graphicEl>
                                              <a:dgm id="{B9BDCAB4-FC90-7245-9662-5BC5C0935E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graphicEl>
                                              <a:dgm id="{2817D69F-9CCB-5340-9C17-8ADFCBA0BD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">
                                            <p:graphicEl>
                                              <a:dgm id="{2817D69F-9CCB-5340-9C17-8ADFCBA0BD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graphicEl>
                                              <a:dgm id="{61F5864A-34A2-5143-99EF-271A055B13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>
                                            <p:graphicEl>
                                              <a:dgm id="{61F5864A-34A2-5143-99EF-271A055B13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graphicEl>
                                              <a:dgm id="{ACEC55EA-D7FB-1F4B-8663-99209C3B2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5">
                                            <p:graphicEl>
                                              <a:dgm id="{ACEC55EA-D7FB-1F4B-8663-99209C3B2F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graphicEl>
                                              <a:dgm id="{E48996A1-E1DA-444C-96DA-F34207DCE2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5">
                                            <p:graphicEl>
                                              <a:dgm id="{E48996A1-E1DA-444C-96DA-F34207DCE2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graphicEl>
                                              <a:dgm id="{FA583D5C-CC08-6E4B-AE62-0FC79FE02A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5">
                                            <p:graphicEl>
                                              <a:dgm id="{FA583D5C-CC08-6E4B-AE62-0FC79FE02A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8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graphicEl>
                                              <a:dgm id="{8FEE906B-35A2-C947-98DA-E4F406057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5">
                                            <p:graphicEl>
                                              <a:dgm id="{8FEE906B-35A2-C947-98DA-E4F406057E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4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graphicEl>
                                              <a:dgm id="{A5C4CFA3-B458-3F4D-9830-C6BA3F50AA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5">
                                            <p:graphicEl>
                                              <a:dgm id="{A5C4CFA3-B458-3F4D-9830-C6BA3F50AA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graphicEl>
                                              <a:dgm id="{73B91F90-406A-7A47-9F1D-AF0E6209D4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5">
                                            <p:graphicEl>
                                              <a:dgm id="{73B91F90-406A-7A47-9F1D-AF0E6209D4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6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5" grpId="0" uiExpand="1">
        <p:bldSub>
          <a:bldDgm bld="one"/>
        </p:bldSub>
      </p:bldGraphic>
      <p:bldP spid="96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>
            <a:spLocks noGrp="1"/>
          </p:cNvSpPr>
          <p:nvPr>
            <p:ph type="title" idx="4294967295"/>
          </p:nvPr>
        </p:nvSpPr>
        <p:spPr>
          <a:xfrm>
            <a:off x="0" y="330200"/>
            <a:ext cx="13166725" cy="1371600"/>
          </a:xfrm>
          <a:prstGeom prst="rect">
            <a:avLst/>
          </a:prstGeom>
        </p:spPr>
        <p:txBody>
          <a:bodyPr/>
          <a:lstStyle/>
          <a:p>
            <a:r>
              <a:rPr lang="en-US" altLang="en-US"/>
              <a:t>Principles of Partner Engagement</a:t>
            </a:r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9B6F12D-855C-EC4D-95D3-2987316E1427}"/>
              </a:ext>
            </a:extLst>
          </p:cNvPr>
          <p:cNvGrpSpPr/>
          <p:nvPr/>
        </p:nvGrpSpPr>
        <p:grpSpPr>
          <a:xfrm>
            <a:off x="10652664" y="1701800"/>
            <a:ext cx="3325091" cy="5544127"/>
            <a:chOff x="10652664" y="1701800"/>
            <a:chExt cx="3325091" cy="5544127"/>
          </a:xfrm>
        </p:grpSpPr>
        <p:sp>
          <p:nvSpPr>
            <p:cNvPr id="39" name="Parallelogram 38">
              <a:extLst>
                <a:ext uri="{FF2B5EF4-FFF2-40B4-BE49-F238E27FC236}">
                  <a16:creationId xmlns:a16="http://schemas.microsoft.com/office/drawing/2014/main" id="{2C281474-A362-4C42-BB6A-C20857830522}"/>
                </a:ext>
              </a:extLst>
            </p:cNvPr>
            <p:cNvSpPr/>
            <p:nvPr/>
          </p:nvSpPr>
          <p:spPr>
            <a:xfrm>
              <a:off x="10652664" y="1701800"/>
              <a:ext cx="3325091" cy="5544127"/>
            </a:xfrm>
            <a:prstGeom prst="parallelogram">
              <a:avLst/>
            </a:prstGeom>
            <a:solidFill>
              <a:schemeClr val="accent6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TextBox 7">
              <a:extLst>
                <a:ext uri="{FF2B5EF4-FFF2-40B4-BE49-F238E27FC236}">
                  <a16:creationId xmlns:a16="http://schemas.microsoft.com/office/drawing/2014/main" id="{5572801B-6DBC-2F47-BB79-558C89B06C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06625" y="5447844"/>
              <a:ext cx="2319894" cy="1348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  <a:sym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9pPr>
            </a:lstStyle>
            <a:p>
              <a:pPr algn="ctr" defTabSz="1463040" eaLnBrk="1" fontAlgn="auto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work with our channel partners to </a:t>
              </a:r>
              <a:r>
                <a:rPr lang="en-US" sz="1600" kern="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seize opportunities </a:t>
              </a:r>
              <a:r>
                <a:rPr lang="en-US" sz="16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presented by Enterprise </a:t>
              </a:r>
              <a:br>
                <a:rPr lang="en-US" sz="16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Asset Intelligence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E37A2FB-11D4-C640-B237-7EF8740D6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25000"/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6296" y="2235848"/>
              <a:ext cx="1786925" cy="1786925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54B848F-ECE8-204F-9C2F-A9016B5955A0}"/>
              </a:ext>
            </a:extLst>
          </p:cNvPr>
          <p:cNvGrpSpPr/>
          <p:nvPr/>
        </p:nvGrpSpPr>
        <p:grpSpPr>
          <a:xfrm>
            <a:off x="8468225" y="2044985"/>
            <a:ext cx="2623237" cy="4332344"/>
            <a:chOff x="8468225" y="2044985"/>
            <a:chExt cx="2623237" cy="4332344"/>
          </a:xfrm>
        </p:grpSpPr>
        <p:sp>
          <p:nvSpPr>
            <p:cNvPr id="43" name="TextBox 7">
              <a:extLst>
                <a:ext uri="{FF2B5EF4-FFF2-40B4-BE49-F238E27FC236}">
                  <a16:creationId xmlns:a16="http://schemas.microsoft.com/office/drawing/2014/main" id="{6DF7C57A-1841-924A-970D-AAFC88090A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68225" y="5447844"/>
              <a:ext cx="2319894" cy="929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  <a:sym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9pPr>
            </a:lstStyle>
            <a:p>
              <a:pPr algn="ctr" defTabSz="1463040" eaLnBrk="1" fontAlgn="auto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strive to provide </a:t>
              </a:r>
              <a:br>
                <a:rPr lang="en-US" sz="16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lang="en-US" sz="1600" kern="0" dirty="0">
                  <a:solidFill>
                    <a:srgbClr val="0089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industry’s best </a:t>
              </a:r>
              <a:br>
                <a:rPr lang="en-US" sz="1600" kern="0" dirty="0">
                  <a:solidFill>
                    <a:srgbClr val="0089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channel partner experience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5F1D7B0-72F1-614D-AA8F-6CF195355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3011" y="2044985"/>
              <a:ext cx="2118451" cy="2118451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67D6BE-8B75-DA48-993C-6F79D943AAF0}"/>
              </a:ext>
            </a:extLst>
          </p:cNvPr>
          <p:cNvGrpSpPr/>
          <p:nvPr/>
        </p:nvGrpSpPr>
        <p:grpSpPr>
          <a:xfrm>
            <a:off x="5637318" y="1701800"/>
            <a:ext cx="3325091" cy="5544127"/>
            <a:chOff x="5637318" y="1701800"/>
            <a:chExt cx="3325091" cy="5544127"/>
          </a:xfrm>
        </p:grpSpPr>
        <p:sp>
          <p:nvSpPr>
            <p:cNvPr id="46" name="Parallelogram 45">
              <a:extLst>
                <a:ext uri="{FF2B5EF4-FFF2-40B4-BE49-F238E27FC236}">
                  <a16:creationId xmlns:a16="http://schemas.microsoft.com/office/drawing/2014/main" id="{61BEA389-11AC-C042-A021-E13EDCE82B6C}"/>
                </a:ext>
              </a:extLst>
            </p:cNvPr>
            <p:cNvSpPr/>
            <p:nvPr/>
          </p:nvSpPr>
          <p:spPr>
            <a:xfrm>
              <a:off x="5637318" y="1701800"/>
              <a:ext cx="3325091" cy="5544127"/>
            </a:xfrm>
            <a:prstGeom prst="parallelogram">
              <a:avLst/>
            </a:prstGeom>
            <a:solidFill>
              <a:schemeClr val="accent6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TextBox 7">
              <a:extLst>
                <a:ext uri="{FF2B5EF4-FFF2-40B4-BE49-F238E27FC236}">
                  <a16:creationId xmlns:a16="http://schemas.microsoft.com/office/drawing/2014/main" id="{2FCE56E6-97C1-E445-A766-14BA1ACA11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5134" y="5447844"/>
              <a:ext cx="2319894" cy="720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  <a:sym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9pPr>
            </a:lstStyle>
            <a:p>
              <a:pPr algn="ctr" defTabSz="1463040" eaLnBrk="1" fontAlgn="auto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</a:t>
              </a:r>
              <a:r>
                <a:rPr lang="en-US" sz="1600" kern="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invest</a:t>
              </a:r>
              <a:r>
                <a:rPr lang="en-US" sz="16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 </a:t>
              </a:r>
              <a:br>
                <a:rPr lang="en-US" sz="16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Zebra channel</a:t>
              </a:r>
              <a:br>
                <a:rPr lang="en-US" sz="16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partners’ success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7DDA2A5-6FDA-DC47-B829-669A6EF8F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Photocopy trans="0" detail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0198" y="2278044"/>
              <a:ext cx="1729752" cy="1729752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10D8CC7-953C-044F-82BC-219ECD423CFE}"/>
              </a:ext>
            </a:extLst>
          </p:cNvPr>
          <p:cNvGrpSpPr/>
          <p:nvPr/>
        </p:nvGrpSpPr>
        <p:grpSpPr>
          <a:xfrm>
            <a:off x="3439025" y="2088804"/>
            <a:ext cx="2319894" cy="4497813"/>
            <a:chOff x="3439025" y="2088804"/>
            <a:chExt cx="2319894" cy="4497813"/>
          </a:xfrm>
        </p:grpSpPr>
        <p:sp>
          <p:nvSpPr>
            <p:cNvPr id="50" name="TextBox 7">
              <a:extLst>
                <a:ext uri="{FF2B5EF4-FFF2-40B4-BE49-F238E27FC236}">
                  <a16:creationId xmlns:a16="http://schemas.microsoft.com/office/drawing/2014/main" id="{4C39D37A-9753-414B-BDEF-9F81974AED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9025" y="5447844"/>
              <a:ext cx="2319894" cy="1138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  <a:sym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9pPr>
            </a:lstStyle>
            <a:p>
              <a:pPr algn="ctr" defTabSz="1463040"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</a:t>
              </a:r>
              <a:r>
                <a:rPr lang="en-US" sz="1600" kern="0" dirty="0">
                  <a:solidFill>
                    <a:srgbClr val="0089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collaborate</a:t>
              </a:r>
              <a:r>
                <a:rPr lang="en-US" sz="16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with our channel partners to provide value for our mutual customers </a:t>
              </a: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0DE76E08-E182-D846-8CC7-7C941A9C1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4713" y="2088804"/>
              <a:ext cx="1514205" cy="1918992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648BDC3-33DF-3D4C-B7A2-81D07D2E28F7}"/>
              </a:ext>
            </a:extLst>
          </p:cNvPr>
          <p:cNvGrpSpPr/>
          <p:nvPr/>
        </p:nvGrpSpPr>
        <p:grpSpPr>
          <a:xfrm>
            <a:off x="621974" y="1701800"/>
            <a:ext cx="3325091" cy="5544127"/>
            <a:chOff x="621974" y="1701800"/>
            <a:chExt cx="3325091" cy="5544127"/>
          </a:xfrm>
        </p:grpSpPr>
        <p:sp>
          <p:nvSpPr>
            <p:cNvPr id="53" name="Parallelogram 52">
              <a:extLst>
                <a:ext uri="{FF2B5EF4-FFF2-40B4-BE49-F238E27FC236}">
                  <a16:creationId xmlns:a16="http://schemas.microsoft.com/office/drawing/2014/main" id="{0BC7564A-8C91-D847-B083-9D49C4B09FC5}"/>
                </a:ext>
              </a:extLst>
            </p:cNvPr>
            <p:cNvSpPr/>
            <p:nvPr/>
          </p:nvSpPr>
          <p:spPr>
            <a:xfrm>
              <a:off x="621974" y="1701800"/>
              <a:ext cx="3325091" cy="5544127"/>
            </a:xfrm>
            <a:prstGeom prst="parallelogram">
              <a:avLst/>
            </a:prstGeom>
            <a:solidFill>
              <a:schemeClr val="accent6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TextBox 7">
              <a:extLst>
                <a:ext uri="{FF2B5EF4-FFF2-40B4-BE49-F238E27FC236}">
                  <a16:creationId xmlns:a16="http://schemas.microsoft.com/office/drawing/2014/main" id="{A6EB934C-E8C2-C54D-961C-C495AD2C85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5934" y="5447844"/>
              <a:ext cx="2319894" cy="1138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  <a:sym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defRPr>
              </a:lvl9pPr>
            </a:lstStyle>
            <a:p>
              <a:pPr algn="ctr" defTabSz="1463040" eaLnBrk="1" fontAlgn="auto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Zebra</a:t>
              </a:r>
              <a:r>
                <a:rPr lang="en-US" sz="1600" kern="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i="1" kern="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channel partners</a:t>
              </a:r>
              <a:r>
                <a:rPr lang="en-US" sz="1600" kern="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are vital </a:t>
              </a:r>
              <a:br>
                <a:rPr lang="en-US" sz="16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Zebra’s business and our focus on customer delight</a:t>
              </a: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D795E372-ECD2-A541-B9A4-F93AE42EE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7561" y="2235848"/>
              <a:ext cx="1771948" cy="1771948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38269C9-D27E-CD49-A0C6-B38470BFA40A}"/>
              </a:ext>
            </a:extLst>
          </p:cNvPr>
          <p:cNvSpPr/>
          <p:nvPr/>
        </p:nvSpPr>
        <p:spPr>
          <a:xfrm>
            <a:off x="2731082" y="7585898"/>
            <a:ext cx="13287370" cy="40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tabLst>
                <a:tab pos="489833" algn="l"/>
              </a:tabLst>
              <a:defRPr/>
            </a:pPr>
            <a:r>
              <a:rPr lang="en-US" sz="2400" b="0" dirty="0">
                <a:ln w="22225">
                  <a:noFill/>
                </a:ln>
                <a:solidFill>
                  <a:schemeClr val="bg1"/>
                </a:solidFill>
                <a:latin typeface="Century Gothic" pitchFamily="34" charset="0"/>
                <a:cs typeface="Century Gothic" pitchFamily="34" charset="0"/>
              </a:rPr>
              <a:t>Design influences for future projects and live presentations – INDUSTRIALS</a:t>
            </a:r>
          </a:p>
        </p:txBody>
      </p:sp>
    </p:spTree>
    <p:extLst>
      <p:ext uri="{BB962C8B-B14F-4D97-AF65-F5344CB8AC3E}">
        <p14:creationId xmlns:p14="http://schemas.microsoft.com/office/powerpoint/2010/main" val="89192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:\ADM Internal\ADM Logo 2014\adm-logo_LiveEventsWorldwide(RGB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620" y="2271395"/>
            <a:ext cx="6784738" cy="335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!--ADM_internal\NEW capes and pitch BG\CAPS_mainBG_2008_v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718629"/>
            <a:ext cx="3182938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!--ADM_internal\NEW capes and pitch BG\CAPS_mainBG_2008_v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4938" y="5737679"/>
            <a:ext cx="1951037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!--ADM_internal\NEW capes and pitch BG\CAPS_mainBG_2008_v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75" y="6398079"/>
            <a:ext cx="5132388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55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Zebra_APAC CPS 16">
  <a:themeElements>
    <a:clrScheme name="Zebra Brand &amp; Nala Color Scheme">
      <a:dk1>
        <a:sysClr val="windowText" lastClr="000000"/>
      </a:dk1>
      <a:lt1>
        <a:sysClr val="window" lastClr="FFFFFF"/>
      </a:lt1>
      <a:dk2>
        <a:srgbClr val="ED1C24"/>
      </a:dk2>
      <a:lt2>
        <a:srgbClr val="FFD200"/>
      </a:lt2>
      <a:accent1>
        <a:srgbClr val="007CB0"/>
      </a:accent1>
      <a:accent2>
        <a:srgbClr val="DBD9D6"/>
      </a:accent2>
      <a:accent3>
        <a:srgbClr val="7E868C"/>
      </a:accent3>
      <a:accent4>
        <a:srgbClr val="006F9E"/>
      </a:accent4>
      <a:accent5>
        <a:srgbClr val="333E47"/>
      </a:accent5>
      <a:accent6>
        <a:srgbClr val="333E47"/>
      </a:accent6>
      <a:hlink>
        <a:srgbClr val="333E47"/>
      </a:hlink>
      <a:folHlink>
        <a:srgbClr val="333E47"/>
      </a:folHlink>
    </a:clrScheme>
    <a:fontScheme name="Custom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D526E16-DFA2-4DD1-9221-FCF5BFFEE9A4}" vid="{8166A78D-05E3-4E69-9CBF-E346C3C0F3B5}"/>
    </a:ext>
  </a:extLst>
</a:theme>
</file>

<file path=ppt/theme/theme3.xml><?xml version="1.0" encoding="utf-8"?>
<a:theme xmlns:a="http://schemas.openxmlformats.org/drawingml/2006/main" name="4_Office Theme">
  <a:themeElements>
    <a:clrScheme name="ADM - Zebra">
      <a:dk1>
        <a:sysClr val="windowText" lastClr="000000"/>
      </a:dk1>
      <a:lt1>
        <a:sysClr val="window" lastClr="FFFFFF"/>
      </a:lt1>
      <a:dk2>
        <a:srgbClr val="ED1C24"/>
      </a:dk2>
      <a:lt2>
        <a:srgbClr val="FFD200"/>
      </a:lt2>
      <a:accent1>
        <a:srgbClr val="007CB0"/>
      </a:accent1>
      <a:accent2>
        <a:srgbClr val="DBD9D6"/>
      </a:accent2>
      <a:accent3>
        <a:srgbClr val="7E868C"/>
      </a:accent3>
      <a:accent4>
        <a:srgbClr val="006F9E"/>
      </a:accent4>
      <a:accent5>
        <a:srgbClr val="333E47"/>
      </a:accent5>
      <a:accent6>
        <a:srgbClr val="333E47"/>
      </a:accent6>
      <a:hlink>
        <a:srgbClr val="333E47"/>
      </a:hlink>
      <a:folHlink>
        <a:srgbClr val="333E4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38955</TotalTime>
  <Words>645</Words>
  <Application>Microsoft Macintosh PowerPoint</Application>
  <PresentationFormat>Custom</PresentationFormat>
  <Paragraphs>101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ＭＳ Ｐゴシック</vt:lpstr>
      <vt:lpstr>Century Gothic</vt:lpstr>
      <vt:lpstr>Arial Black</vt:lpstr>
      <vt:lpstr>Calibri</vt:lpstr>
      <vt:lpstr>Arial</vt:lpstr>
      <vt:lpstr>1_Custom Design</vt:lpstr>
      <vt:lpstr>Zebra_APAC CPS 16</vt:lpstr>
      <vt:lpstr>4_Office Theme</vt:lpstr>
      <vt:lpstr>PowerPoint Presentation</vt:lpstr>
      <vt:lpstr>PowerPoint Presentation</vt:lpstr>
      <vt:lpstr>PowerPoint Presentation</vt:lpstr>
      <vt:lpstr>PowerPoint Presentation</vt:lpstr>
      <vt:lpstr>BRINGING EAI TO LIFE</vt:lpstr>
      <vt:lpstr>PowerPoint Presentation</vt:lpstr>
      <vt:lpstr>EAI and the Channel</vt:lpstr>
      <vt:lpstr>Principles of Partner Engagement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Ryan Gould</dc:creator>
  <cp:lastModifiedBy>Microsoft Office User</cp:lastModifiedBy>
  <cp:revision>2045</cp:revision>
  <dcterms:created xsi:type="dcterms:W3CDTF">2008-10-10T20:44:09Z</dcterms:created>
  <dcterms:modified xsi:type="dcterms:W3CDTF">2019-06-29T21:36:40Z</dcterms:modified>
</cp:coreProperties>
</file>